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3" r:id="rId2"/>
    <p:sldId id="274" r:id="rId3"/>
    <p:sldId id="279" r:id="rId4"/>
    <p:sldId id="276" r:id="rId5"/>
    <p:sldId id="307" r:id="rId6"/>
    <p:sldId id="281" r:id="rId7"/>
    <p:sldId id="283" r:id="rId8"/>
    <p:sldId id="285" r:id="rId9"/>
    <p:sldId id="288" r:id="rId10"/>
    <p:sldId id="292" r:id="rId11"/>
    <p:sldId id="289" r:id="rId12"/>
    <p:sldId id="290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77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5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7" autoAdjust="0"/>
    <p:restoredTop sz="91346" autoAdjust="0"/>
  </p:normalViewPr>
  <p:slideViewPr>
    <p:cSldViewPr>
      <p:cViewPr>
        <p:scale>
          <a:sx n="99" d="100"/>
          <a:sy n="99" d="100"/>
        </p:scale>
        <p:origin x="592" y="688"/>
      </p:cViewPr>
      <p:guideLst>
        <p:guide orient="horz" pos="1595"/>
        <p:guide pos="2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20F0F-0E56-2B45-B1BF-268524318682}" type="datetimeFigureOut">
              <a:rPr kumimoji="1" lang="zh-CN" altLang="en-US" smtClean="0"/>
              <a:t>2017/2/28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A26BA-2BD7-424D-9E31-04AA10F01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571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6081A-1E41-D34E-AC33-11FD77CCCD8D}" type="datetimeFigureOut">
              <a:rPr kumimoji="1" lang="zh-CN" altLang="en-US" smtClean="0"/>
              <a:t>2017/2/28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453D5-9B32-8F40-BF12-CF57729674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316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453D5-9B32-8F40-BF12-CF577296743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03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329"/>
            <a:ext cx="9324528" cy="5223368"/>
          </a:xfrm>
          <a:prstGeom prst="rect">
            <a:avLst/>
          </a:prstGeom>
        </p:spPr>
      </p:pic>
      <p:sp>
        <p:nvSpPr>
          <p:cNvPr id="15" name="副标题 2"/>
          <p:cNvSpPr txBox="1"/>
          <p:nvPr userDrawn="1"/>
        </p:nvSpPr>
        <p:spPr>
          <a:xfrm>
            <a:off x="2339752" y="4155926"/>
            <a:ext cx="640871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kumimoji="1" lang="zh-CN" altLang="en-US" sz="1800" spc="3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01279"/>
            <a:ext cx="7772400" cy="1102519"/>
          </a:xfrm>
        </p:spPr>
        <p:txBody>
          <a:bodyPr>
            <a:normAutofit/>
          </a:bodyPr>
          <a:lstStyle>
            <a:lvl1pPr algn="ctr">
              <a:defRPr sz="4000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278726" y="269565"/>
            <a:ext cx="10305125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1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92546"/>
            <a:ext cx="2494837" cy="1082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540000" y="1274400"/>
            <a:ext cx="8229600" cy="273630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600" y="231379"/>
            <a:ext cx="8229600" cy="857250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defRPr kumimoji="1" lang="zh-CN" altLang="en-US" sz="2800" kern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491630"/>
            <a:ext cx="6743177" cy="223224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1" lang="zh-CN" alt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lnSpc>
                <a:spcPct val="150000"/>
              </a:lnSpc>
              <a:defRPr kumimoji="1" lang="zh-CN" alt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lnSpc>
                <a:spcPct val="150000"/>
              </a:lnSpc>
              <a:defRPr kumimoji="1" lang="zh-CN" alt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lnSpc>
                <a:spcPct val="150000"/>
              </a:lnSpc>
              <a:defRPr kumimoji="1" lang="zh-CN" alt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lnSpc>
                <a:spcPct val="150000"/>
              </a:lnSpc>
              <a:defRPr kumimoji="1" lang="zh-CN" alt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10" name="图片 9" descr="国美互联网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7494"/>
            <a:ext cx="2195736" cy="509508"/>
          </a:xfrm>
          <a:prstGeom prst="rect">
            <a:avLst/>
          </a:prstGeom>
        </p:spPr>
      </p:pic>
      <p:pic>
        <p:nvPicPr>
          <p:cNvPr id="13" name="图片 12" descr="国美互联网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7" y="4515966"/>
            <a:ext cx="733795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1590"/>
            <a:ext cx="9144000" cy="338437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16744" y="1347614"/>
            <a:ext cx="8229600" cy="2880320"/>
          </a:xfrm>
        </p:spPr>
        <p:txBody>
          <a:bodyPr>
            <a:normAutofit/>
          </a:bodyPr>
          <a:lstStyle>
            <a:lvl1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kumimoji="1" lang="zh-CN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600" y="230400"/>
            <a:ext cx="8229600" cy="85725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图片 10" descr="国美互联网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7" y="4515966"/>
            <a:ext cx="733795" cy="576064"/>
          </a:xfrm>
          <a:prstGeom prst="rect">
            <a:avLst/>
          </a:prstGeom>
        </p:spPr>
      </p:pic>
      <p:pic>
        <p:nvPicPr>
          <p:cNvPr id="12" name="图片 11" descr="国美互联网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7494"/>
            <a:ext cx="2195736" cy="509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1131590"/>
            <a:ext cx="9144000" cy="338437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5700" y="1347614"/>
            <a:ext cx="4038600" cy="2880000"/>
          </a:xfrm>
        </p:spPr>
        <p:txBody>
          <a:bodyPr>
            <a:normAutofit/>
          </a:bodyPr>
          <a:lstStyle>
            <a:lvl1pPr>
              <a:defRPr sz="1600" b="0">
                <a:latin typeface="+mj-ea"/>
                <a:ea typeface="+mj-ea"/>
              </a:defRPr>
            </a:lvl1pPr>
            <a:lvl2pPr>
              <a:defRPr sz="1600" b="0">
                <a:latin typeface="+mj-ea"/>
                <a:ea typeface="+mj-ea"/>
              </a:defRPr>
            </a:lvl2pPr>
            <a:lvl3pPr>
              <a:defRPr sz="1600" b="0">
                <a:latin typeface="+mj-ea"/>
                <a:ea typeface="+mj-ea"/>
              </a:defRPr>
            </a:lvl3pPr>
            <a:lvl4pPr>
              <a:defRPr sz="1600" b="0">
                <a:latin typeface="+mj-ea"/>
                <a:ea typeface="+mj-ea"/>
              </a:defRPr>
            </a:lvl4pPr>
            <a:lvl5pPr>
              <a:defRPr sz="1600" b="0">
                <a:latin typeface="+mj-ea"/>
                <a:ea typeface="+mj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347614"/>
            <a:ext cx="4038600" cy="2880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7600" y="230400"/>
            <a:ext cx="8229600" cy="85725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 descr="国美互联网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15966"/>
            <a:ext cx="733795" cy="576064"/>
          </a:xfrm>
          <a:prstGeom prst="rect">
            <a:avLst/>
          </a:prstGeom>
        </p:spPr>
      </p:pic>
      <p:pic>
        <p:nvPicPr>
          <p:cNvPr id="11" name="图片 10" descr="国美互联网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7494"/>
            <a:ext cx="2195736" cy="509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1131590"/>
            <a:ext cx="9144000" cy="338437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231378"/>
            <a:ext cx="3960440" cy="1332259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defRPr kumimoji="1" lang="zh-CN" altLang="en-US" sz="2800" kern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643055"/>
            <a:ext cx="7632848" cy="2224839"/>
          </a:xfrm>
        </p:spPr>
        <p:txBody>
          <a:bodyPr>
            <a:normAutofit/>
          </a:bodyPr>
          <a:lstStyle>
            <a:lvl1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kumimoji="1" lang="zh-CN" alt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kumimoji="1" lang="zh-CN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cxnSp>
        <p:nvCxnSpPr>
          <p:cNvPr id="11" name="直线连接符 8"/>
          <p:cNvCxnSpPr/>
          <p:nvPr userDrawn="1"/>
        </p:nvCxnSpPr>
        <p:spPr>
          <a:xfrm>
            <a:off x="6300192" y="2211710"/>
            <a:ext cx="1827376" cy="19177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国美互联网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15966"/>
            <a:ext cx="733795" cy="576064"/>
          </a:xfrm>
          <a:prstGeom prst="rect">
            <a:avLst/>
          </a:prstGeom>
        </p:spPr>
      </p:pic>
      <p:pic>
        <p:nvPicPr>
          <p:cNvPr id="14" name="图片 13" descr="国美互联网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7494"/>
            <a:ext cx="2195736" cy="509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60232" y="4659982"/>
            <a:ext cx="2133600" cy="273844"/>
          </a:xfrm>
        </p:spPr>
        <p:txBody>
          <a:bodyPr/>
          <a:lstStyle/>
          <a:p>
            <a:fld id="{7BC3C6E0-25AE-8A44-A617-CADD813DE539}" type="datetime1">
              <a:rPr lang="zh-CN" altLang="en-US" smtClean="0"/>
              <a:t>2017/2/28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689527"/>
            <a:ext cx="9144000" cy="176444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3206750" y="1206500"/>
            <a:ext cx="2730500" cy="2730500"/>
          </a:xfrm>
          <a:prstGeom prst="ellipse">
            <a:avLst/>
          </a:prstGeom>
          <a:solidFill>
            <a:srgbClr val="FFFFFF"/>
          </a:solidFill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0" name="文本框 14"/>
          <p:cNvSpPr txBox="1"/>
          <p:nvPr userDrawn="1"/>
        </p:nvSpPr>
        <p:spPr>
          <a:xfrm>
            <a:off x="3848100" y="1905000"/>
            <a:ext cx="1415772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kumimoji="1" sz="4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谢谢</a:t>
            </a:r>
          </a:p>
        </p:txBody>
      </p:sp>
      <p:sp>
        <p:nvSpPr>
          <p:cNvPr id="11" name="文本框 15"/>
          <p:cNvSpPr txBox="1"/>
          <p:nvPr userDrawn="1"/>
        </p:nvSpPr>
        <p:spPr>
          <a:xfrm>
            <a:off x="3298428" y="2532841"/>
            <a:ext cx="242570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kumimoji="1" sz="4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 descr="国美互联网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15966"/>
            <a:ext cx="733795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17600" y="2304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94C4-0AC0-E74D-83DE-D1778C094258}" type="datetime1">
              <a:rPr lang="zh-CN" altLang="en-US" smtClean="0"/>
              <a:t>2017/2/28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ea"/>
          <a:ea typeface="+mj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50000"/>
              <a:lumOff val="50000"/>
            </a:schemeClr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50000"/>
              <a:lumOff val="50000"/>
            </a:schemeClr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50000"/>
              <a:lumOff val="50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51520" y="771550"/>
            <a:ext cx="8780512" cy="324036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iOS10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特性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:</a:t>
            </a:r>
            <a:r>
              <a:rPr lang="en-US" altLang="zh-CN" sz="4800" dirty="0" smtClean="0"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sz="4800" dirty="0" smtClean="0">
                <a:latin typeface="微软雅黑"/>
                <a:ea typeface="微软雅黑"/>
                <a:cs typeface="微软雅黑"/>
              </a:rPr>
            </a:b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推送通知扩展</a:t>
            </a:r>
            <a:r>
              <a:rPr lang="en-US" altLang="zh-CN" sz="4800" dirty="0" smtClean="0"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sz="4800" dirty="0" smtClean="0">
                <a:latin typeface="微软雅黑"/>
                <a:ea typeface="微软雅黑"/>
                <a:cs typeface="微软雅黑"/>
              </a:rPr>
            </a:br>
            <a:r>
              <a:rPr lang="en-US" altLang="zh-CN" sz="2400" dirty="0" err="1" smtClean="0">
                <a:latin typeface="微软雅黑"/>
                <a:ea typeface="微软雅黑"/>
                <a:cs typeface="微软雅黑"/>
              </a:rPr>
              <a:t>NSNotification</a:t>
            </a:r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Service/Content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Extension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" y="915566"/>
            <a:ext cx="9144000" cy="36413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12" y="453901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附件支持的类型和大小</a:t>
            </a:r>
            <a:r>
              <a:rPr kumimoji="1" lang="en-US" altLang="zh-CN" sz="2400" b="1" dirty="0" smtClean="0"/>
              <a:t>: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3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附件的选项属性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2125" y="1416676"/>
            <a:ext cx="8408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1.UNNotificationAttachmentOptionsTypeHintKey: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此键</a:t>
            </a:r>
            <a:r>
              <a:rPr lang="zh-CN" altLang="en-US" dirty="0"/>
              <a:t>的值是一个包含描述文件的类型统一类型标识符（</a:t>
            </a:r>
            <a:r>
              <a:rPr lang="en-US" altLang="zh-CN" dirty="0"/>
              <a:t>UTI</a:t>
            </a:r>
            <a:r>
              <a:rPr lang="zh-CN" altLang="en-US" dirty="0"/>
              <a:t>）一个</a:t>
            </a:r>
            <a:r>
              <a:rPr lang="en-US" altLang="zh-CN" dirty="0" err="1" smtClean="0"/>
              <a:t>NSString</a:t>
            </a:r>
            <a:r>
              <a:rPr lang="en-US" altLang="zh-CN" dirty="0"/>
              <a:t>.</a:t>
            </a:r>
            <a:r>
              <a:rPr lang="zh-CN" altLang="en-US" dirty="0" smtClean="0"/>
              <a:t>如果</a:t>
            </a:r>
            <a:r>
              <a:rPr lang="zh-CN" altLang="en-US" dirty="0"/>
              <a:t>不提供该键，附件的文件扩展名来确定其类型，常用的类型标识</a:t>
            </a:r>
            <a:r>
              <a:rPr lang="zh-CN" altLang="en-US" dirty="0" smtClean="0"/>
              <a:t>符有</a:t>
            </a:r>
            <a:r>
              <a:rPr lang="en-US" altLang="zh-CN" dirty="0" smtClean="0"/>
              <a:t>kUTTypeImage,kUTTypeJPEG2000,kUTTypeTIFF,kUTTypePICT,kUTTypeGIF </a:t>
            </a:r>
            <a:r>
              <a:rPr lang="en-US" altLang="zh-CN" dirty="0"/>
              <a:t>,</a:t>
            </a:r>
            <a:r>
              <a:rPr lang="en-US" altLang="zh-CN" dirty="0" err="1"/>
              <a:t>kUTTypePNG,kUTTypeQuickTimeImage</a:t>
            </a:r>
            <a:r>
              <a:rPr lang="zh-CN" altLang="en-US" dirty="0" smtClean="0"/>
              <a:t>等</a:t>
            </a:r>
            <a:r>
              <a:rPr lang="en-US" altLang="zh-CN" dirty="0" smtClean="0"/>
              <a:t>(</a:t>
            </a:r>
            <a:r>
              <a:rPr lang="zh-CN" altLang="en-US" dirty="0" smtClean="0"/>
              <a:t>需要</a:t>
            </a:r>
            <a:r>
              <a:rPr lang="en-US" altLang="zh-CN" dirty="0"/>
              <a:t>import </a:t>
            </a:r>
            <a:r>
              <a:rPr lang="en-US" altLang="zh-CN" dirty="0" err="1"/>
              <a:t>MobileCoreServices</a:t>
            </a:r>
            <a:r>
              <a:rPr lang="en-US" altLang="zh-CN" dirty="0" smtClean="0"/>
              <a:t>)</a:t>
            </a:r>
          </a:p>
          <a:p>
            <a:r>
              <a:rPr kumimoji="1"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smtClean="0"/>
              <a:t>2UNNotificationAttachmentOptionsThumbnailHiddenKey: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是</a:t>
            </a:r>
            <a:r>
              <a:rPr lang="zh-CN" altLang="en-US" dirty="0"/>
              <a:t>一个</a:t>
            </a:r>
            <a:r>
              <a:rPr lang="en-US" altLang="zh-CN" dirty="0"/>
              <a:t>BOOL</a:t>
            </a:r>
            <a:r>
              <a:rPr lang="zh-CN" altLang="en-US" dirty="0"/>
              <a:t>值，</a:t>
            </a:r>
            <a:r>
              <a:rPr lang="zh-CN" altLang="en-US" dirty="0" smtClean="0"/>
              <a:t>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时候</a:t>
            </a:r>
            <a:r>
              <a:rPr lang="zh-CN" altLang="en-US" dirty="0"/>
              <a:t>，缩略图将隐藏，默</a:t>
            </a:r>
            <a:r>
              <a:rPr lang="zh-CN" altLang="en-US" dirty="0" smtClean="0"/>
              <a:t>认为</a:t>
            </a:r>
            <a:r>
              <a:rPr lang="en-US" altLang="zh-CN" dirty="0" smtClean="0"/>
              <a:t>true</a:t>
            </a:r>
          </a:p>
          <a:p>
            <a:r>
              <a:rPr kumimoji="1" lang="en-US" altLang="zh-CN" dirty="0" smtClean="0"/>
              <a:t>3.</a:t>
            </a:r>
            <a:r>
              <a:rPr lang="en-US" altLang="zh-CN" dirty="0"/>
              <a:t> </a:t>
            </a:r>
            <a:r>
              <a:rPr lang="en-US" altLang="zh-CN" dirty="0" err="1" smtClean="0"/>
              <a:t>UNNotificationAttachmentOptionsThumbnailTimeKey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/>
              <a:t>一般影片附件会用到，指的是用影片中的某一秒来做这个缩略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lang="en-US" altLang="zh-CN" dirty="0"/>
              <a:t> </a:t>
            </a:r>
            <a:r>
              <a:rPr lang="en-US" altLang="zh-CN" dirty="0" err="1" smtClean="0"/>
              <a:t>UNNotificationAttachmentOptionsThumbnailClippingRectKey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根据大图生成缩略图的策略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需要传入一个</a:t>
            </a:r>
            <a:r>
              <a:rPr kumimoji="1" lang="en-US" altLang="zh-CN" dirty="0" err="1" smtClean="0"/>
              <a:t>CGRect</a:t>
            </a:r>
            <a:r>
              <a:rPr kumimoji="1" lang="zh-CN" altLang="en-US" dirty="0" smtClean="0"/>
              <a:t>结构体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其</a:t>
            </a:r>
            <a:r>
              <a:rPr kumimoji="1" lang="en-US" altLang="zh-CN" dirty="0" err="1" smtClean="0"/>
              <a:t>x,y,width</a:t>
            </a:r>
            <a:r>
              <a:rPr kumimoji="1" lang="zh-CN" altLang="en-US" dirty="0" smtClean="0"/>
              <a:t>以及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分别对应大图的锚点和截取比例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画图举例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5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0" y="1203598"/>
            <a:ext cx="3765734" cy="31785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5976" y="1347613"/>
            <a:ext cx="46085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整张图被分割了，整体比例为</a:t>
            </a:r>
            <a:r>
              <a:rPr lang="en-US" altLang="zh-CN" dirty="0"/>
              <a:t>1</a:t>
            </a:r>
            <a:r>
              <a:rPr lang="zh-CN" altLang="en-US" dirty="0"/>
              <a:t>，如果想得到图中阴影面积，就需要写的</a:t>
            </a:r>
            <a:r>
              <a:rPr lang="en-US" altLang="zh-CN" dirty="0" err="1"/>
              <a:t>CGRect</a:t>
            </a:r>
            <a:r>
              <a:rPr lang="en-US" altLang="zh-CN" dirty="0"/>
              <a:t>(0.5,0.5,0.25,0.25),</a:t>
            </a:r>
            <a:r>
              <a:rPr lang="zh-CN" altLang="en-US" dirty="0"/>
              <a:t>意思是，从（</a:t>
            </a:r>
            <a:r>
              <a:rPr lang="en-US" altLang="zh-CN" dirty="0"/>
              <a:t>0.5,0.5</a:t>
            </a:r>
            <a:r>
              <a:rPr lang="zh-CN" altLang="en-US" dirty="0"/>
              <a:t>）为原点，面积为（</a:t>
            </a:r>
            <a:r>
              <a:rPr lang="en-US" altLang="zh-CN" dirty="0"/>
              <a:t>0.25</a:t>
            </a:r>
            <a:r>
              <a:rPr lang="zh-CN" altLang="en-US" dirty="0"/>
              <a:t>，</a:t>
            </a:r>
            <a:r>
              <a:rPr lang="en-US" altLang="zh-CN" dirty="0" smtClean="0"/>
              <a:t>0.25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下附几个方案便于理解</a:t>
            </a:r>
            <a:r>
              <a:rPr lang="en-US" altLang="zh-CN" dirty="0" smtClean="0"/>
              <a:t>:</a:t>
            </a:r>
          </a:p>
          <a:p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(0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0.25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0.25)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左上角的最小正方形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(0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0.5) 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四分之一的正方形，左上角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(0.5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0.5)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四分之一的正方形，右下角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(0.5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0.5)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四分之一的正方形，左下角</a:t>
            </a: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altLang="zh-CN" sz="1600" dirty="0">
                <a:solidFill>
                  <a:schemeClr val="bg1">
                    <a:lumMod val="50000"/>
                  </a:schemeClr>
                </a:solidFill>
              </a:rPr>
              <a:t>(0.25,0.25,0.5,0.5)</a:t>
            </a:r>
            <a:r>
              <a:rPr lang="zh-CN" altLang="mr-IN" sz="1600" dirty="0">
                <a:solidFill>
                  <a:schemeClr val="bg1">
                    <a:lumMod val="50000"/>
                  </a:schemeClr>
                </a:solidFill>
              </a:rPr>
              <a:t>最中心的正方形</a:t>
            </a:r>
            <a:endParaRPr kumimoji="1"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zh-CN" altLang="en-US" dirty="0" smtClean="0"/>
              <a:t>上图为</a:t>
            </a:r>
            <a:r>
              <a:rPr kumimoji="1" lang="en-US" altLang="zh-CN" dirty="0" smtClean="0"/>
              <a:t>Swift</a:t>
            </a:r>
            <a:r>
              <a:rPr kumimoji="1" lang="zh-CN" altLang="en-US" dirty="0" smtClean="0"/>
              <a:t>版本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下图为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写法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2912"/>
            <a:ext cx="9144000" cy="3269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550"/>
            <a:ext cx="9144000" cy="4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520" y="411510"/>
            <a:ext cx="5391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</a:rPr>
              <a:t>3.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2800" dirty="0" err="1">
                <a:latin typeface="+mj-lt"/>
                <a:ea typeface="+mj-ea"/>
                <a:cs typeface="+mj-cs"/>
              </a:rPr>
              <a:t>UNNotificationServiceExtension</a:t>
            </a:r>
            <a:endParaRPr lang="en-US" altLang="zh-CN" sz="2800" dirty="0">
              <a:latin typeface="+mj-lt"/>
              <a:ea typeface="+mj-ea"/>
              <a:cs typeface="+mj-cs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8244408" cy="343456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39552" y="2355726"/>
            <a:ext cx="64624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52525"/>
                </a:solidFill>
                <a:latin typeface="Helvetica Neue" charset="0"/>
              </a:rPr>
              <a:t>从这张图上，我们可以看到，原先直接从</a:t>
            </a:r>
            <a:r>
              <a:rPr lang="en-US" altLang="zh-CN" dirty="0">
                <a:solidFill>
                  <a:srgbClr val="252525"/>
                </a:solidFill>
                <a:latin typeface="Helvetica Neue" charset="0"/>
              </a:rPr>
              <a:t>APNs</a:t>
            </a:r>
            <a:r>
              <a:rPr lang="zh-CN" altLang="en-US" dirty="0">
                <a:solidFill>
                  <a:srgbClr val="252525"/>
                </a:solidFill>
                <a:latin typeface="Helvetica Neue" charset="0"/>
              </a:rPr>
              <a:t>推送到用户手机的消息，中间添加了</a:t>
            </a:r>
            <a:r>
              <a:rPr lang="en-US" altLang="zh-CN" dirty="0" err="1">
                <a:solidFill>
                  <a:srgbClr val="252525"/>
                </a:solidFill>
                <a:latin typeface="Helvetica Neue" charset="0"/>
              </a:rPr>
              <a:t>ServiceExtension</a:t>
            </a:r>
            <a:r>
              <a:rPr lang="zh-CN" altLang="en-US" dirty="0">
                <a:solidFill>
                  <a:srgbClr val="252525"/>
                </a:solidFill>
                <a:latin typeface="Helvetica Neue" charset="0"/>
              </a:rPr>
              <a:t>处理的一个步骤（当然你也可以不处理），通过这个</a:t>
            </a:r>
            <a:r>
              <a:rPr lang="en-US" altLang="zh-CN" dirty="0" err="1">
                <a:solidFill>
                  <a:srgbClr val="252525"/>
                </a:solidFill>
                <a:latin typeface="Helvetica Neue" charset="0"/>
              </a:rPr>
              <a:t>ServiceExtension</a:t>
            </a:r>
            <a:r>
              <a:rPr lang="zh-CN" altLang="en-US" dirty="0">
                <a:solidFill>
                  <a:srgbClr val="252525"/>
                </a:solidFill>
                <a:latin typeface="Helvetica Neue" charset="0"/>
              </a:rPr>
              <a:t>，我们可以把即将给用户展示的通知内容，做各种自定义的处理，最终，给用户呈现一个更为丰富的通知，当然，如果网络不好，或者附件过大，可能在给定的时间</a:t>
            </a:r>
            <a:r>
              <a:rPr lang="zh-CN" altLang="en-US" dirty="0" smtClean="0">
                <a:solidFill>
                  <a:srgbClr val="252525"/>
                </a:solidFill>
                <a:latin typeface="Helvetica Neue" charset="0"/>
              </a:rPr>
              <a:t>内</a:t>
            </a:r>
            <a:r>
              <a:rPr lang="en-US" altLang="zh-CN" dirty="0" smtClean="0">
                <a:solidFill>
                  <a:srgbClr val="252525"/>
                </a:solidFill>
                <a:latin typeface="Helvetica Neue" charset="0"/>
              </a:rPr>
              <a:t>(30s)</a:t>
            </a:r>
            <a:r>
              <a:rPr lang="zh-CN" altLang="en-US" dirty="0" smtClean="0">
                <a:solidFill>
                  <a:srgbClr val="252525"/>
                </a:solidFill>
                <a:latin typeface="Helvetica Neue" charset="0"/>
              </a:rPr>
              <a:t>，</a:t>
            </a:r>
            <a:r>
              <a:rPr lang="zh-CN" altLang="en-US" dirty="0">
                <a:solidFill>
                  <a:srgbClr val="252525"/>
                </a:solidFill>
                <a:latin typeface="Helvetica Neue" charset="0"/>
              </a:rPr>
              <a:t>我们没能将通知重新编辑，那么，则会显示发过来的原版通知内容。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4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1292" y="12347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优势与意义</a:t>
            </a:r>
            <a:r>
              <a:rPr kumimoji="1" lang="en-US" altLang="zh-CN" sz="2400" dirty="0" smtClean="0"/>
              <a:t>: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81292" y="609718"/>
            <a:ext cx="87849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1.</a:t>
            </a:r>
            <a:r>
              <a:rPr kumimoji="1" lang="zh-CN" altLang="en-US" sz="2000" b="1" dirty="0" smtClean="0"/>
              <a:t>安全</a:t>
            </a:r>
            <a:r>
              <a:rPr kumimoji="1" lang="en-US" altLang="zh-CN" sz="2000" b="1" dirty="0" smtClean="0"/>
              <a:t>:</a:t>
            </a:r>
          </a:p>
          <a:p>
            <a:r>
              <a:rPr lang="zh-CN" altLang="en-US" dirty="0" smtClean="0"/>
              <a:t>        安全</a:t>
            </a:r>
            <a:r>
              <a:rPr lang="zh-CN" altLang="en-US" dirty="0"/>
              <a:t>总是摆在第一位的，从</a:t>
            </a:r>
            <a:r>
              <a:rPr lang="en-US" altLang="zh-CN" dirty="0"/>
              <a:t>iOS9</a:t>
            </a:r>
            <a:r>
              <a:rPr lang="zh-CN" altLang="en-US" dirty="0"/>
              <a:t>开始，苹果鼓励我们使用更为安全的</a:t>
            </a:r>
            <a:r>
              <a:rPr lang="en-US" altLang="zh-CN" dirty="0"/>
              <a:t>https</a:t>
            </a:r>
            <a:r>
              <a:rPr lang="zh-CN" altLang="en-US" dirty="0"/>
              <a:t>协议可以看的出来，苹果公司是对安全很重视的一家公司，为什么在这里我会提到安全呢？是因为之前我们的推送内容，不管是通过第三方，还是通过苹果自带的通知处理，如果让有心人对数据做一次拦截，抓个包啥的，我们推送的内容就会完全</a:t>
            </a:r>
            <a:r>
              <a:rPr lang="zh-CN" altLang="en-US" dirty="0" smtClean="0"/>
              <a:t>暴露</a:t>
            </a:r>
            <a:r>
              <a:rPr lang="en-US" altLang="zh-CN" dirty="0" smtClean="0"/>
              <a:t>.</a:t>
            </a:r>
            <a:r>
              <a:rPr lang="zh-CN" altLang="en-US" dirty="0" smtClean="0"/>
              <a:t>（除非把</a:t>
            </a:r>
            <a:r>
              <a:rPr lang="zh-CN" altLang="en-US" dirty="0"/>
              <a:t>所有的远程推送变成本地</a:t>
            </a:r>
            <a:r>
              <a:rPr lang="zh-CN" altLang="en-US" dirty="0" smtClean="0"/>
              <a:t>通知）</a:t>
            </a:r>
            <a:r>
              <a:rPr lang="zh-CN" altLang="en-US" dirty="0"/>
              <a:t>通过此次这次增加的</a:t>
            </a:r>
            <a:r>
              <a:rPr lang="en-US" altLang="zh-CN" dirty="0" err="1"/>
              <a:t>UNNotificationServiceExtension</a:t>
            </a:r>
            <a:r>
              <a:rPr lang="zh-CN" altLang="en-US" dirty="0"/>
              <a:t>的类，便可以更好的帮助我们实现数据的加密。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它的原理便是在收到通知后的最多</a:t>
            </a:r>
            <a:r>
              <a:rPr lang="en-US" altLang="zh-CN" dirty="0"/>
              <a:t>30s</a:t>
            </a:r>
            <a:r>
              <a:rPr lang="zh-CN" altLang="en-US" dirty="0" smtClean="0"/>
              <a:t>内</a:t>
            </a:r>
            <a:r>
              <a:rPr lang="en-US" altLang="zh-CN" dirty="0" smtClean="0"/>
              <a:t>(</a:t>
            </a:r>
            <a:r>
              <a:rPr lang="zh-CN" altLang="en-US" dirty="0" smtClean="0"/>
              <a:t>此时通知栏并没有通知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你可以把你的通知内容，</a:t>
            </a:r>
            <a:r>
              <a:rPr lang="zh-CN" altLang="en-US" dirty="0" smtClean="0"/>
              <a:t>解密并处理后，再展示</a:t>
            </a:r>
            <a:r>
              <a:rPr lang="zh-CN" altLang="en-US" dirty="0"/>
              <a:t>在用户的通知拦上。</a:t>
            </a:r>
            <a:endParaRPr kumimoji="1" lang="en-US" altLang="zh-CN" dirty="0" smtClean="0"/>
          </a:p>
          <a:p>
            <a:r>
              <a:rPr kumimoji="1" lang="en-US" altLang="zh-CN" sz="2000" b="1" dirty="0" smtClean="0"/>
              <a:t>2.</a:t>
            </a:r>
            <a:r>
              <a:rPr kumimoji="1" lang="zh-CN" altLang="en-US" sz="2000" b="1" dirty="0" smtClean="0"/>
              <a:t>内容丰富</a:t>
            </a:r>
            <a:r>
              <a:rPr kumimoji="1" lang="en-US" altLang="zh-CN" sz="2000" b="1" dirty="0" smtClean="0"/>
              <a:t>:</a:t>
            </a:r>
            <a:r>
              <a:rPr kumimoji="1" lang="zh-CN" altLang="en-US" sz="2000" b="1" dirty="0" smtClean="0"/>
              <a:t> </a:t>
            </a:r>
            <a:endParaRPr kumimoji="1" lang="en-US" altLang="zh-CN" sz="2000" b="1" dirty="0" smtClean="0"/>
          </a:p>
          <a:p>
            <a:r>
              <a:rPr lang="zh-CN" altLang="en-US" dirty="0" smtClean="0"/>
              <a:t>这次</a:t>
            </a:r>
            <a:r>
              <a:rPr lang="zh-CN" altLang="en-US" dirty="0"/>
              <a:t>苹果新添加的附件通知，结合上通知拓展类，便可以给用户展现出一个有着丰富内容的</a:t>
            </a:r>
            <a:r>
              <a:rPr lang="zh-CN" altLang="en-US" dirty="0" smtClean="0"/>
              <a:t>通知</a:t>
            </a:r>
            <a:r>
              <a:rPr lang="en-US" altLang="zh-CN" dirty="0"/>
              <a:t>.</a:t>
            </a:r>
            <a:r>
              <a:rPr lang="zh-CN" altLang="en-US" dirty="0" smtClean="0"/>
              <a:t>比如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</a:t>
            </a:r>
            <a:r>
              <a:rPr lang="zh-CN" altLang="en-US" dirty="0"/>
              <a:t>个小短片的某一秒的</a:t>
            </a:r>
            <a:r>
              <a:rPr lang="zh-CN" altLang="en-US" dirty="0" smtClean="0"/>
              <a:t>画面</a:t>
            </a:r>
            <a:r>
              <a:rPr lang="en-US" altLang="zh-CN" dirty="0" smtClean="0"/>
              <a:t>,</a:t>
            </a:r>
            <a:r>
              <a:rPr lang="zh-CN" altLang="en-US" dirty="0" smtClean="0"/>
              <a:t>又</a:t>
            </a:r>
            <a:r>
              <a:rPr lang="zh-CN" altLang="en-US" dirty="0"/>
              <a:t>或者是配上一些小图片啊（通过服务器传来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Url</a:t>
            </a:r>
            <a:r>
              <a:rPr lang="zh-CN" altLang="en-US" dirty="0"/>
              <a:t>）等方式来吸引用户，诱导用户点开你的通知，促使用户会使用你的</a:t>
            </a:r>
            <a:r>
              <a:rPr lang="en-US" altLang="zh-CN" dirty="0"/>
              <a:t>App</a:t>
            </a:r>
            <a:r>
              <a:rPr lang="zh-CN" altLang="en-US" dirty="0"/>
              <a:t>。其实推送这个功能，虽然有的人会关闭，但是大部分的人还是开启的</a:t>
            </a:r>
            <a:r>
              <a:rPr lang="zh-CN" altLang="en-US" dirty="0" smtClean="0"/>
              <a:t>，灵活</a:t>
            </a:r>
            <a:r>
              <a:rPr lang="zh-CN" altLang="en-US" dirty="0"/>
              <a:t>利用推送，会让你的程序</a:t>
            </a:r>
            <a:r>
              <a:rPr lang="zh-CN" altLang="en-US" dirty="0" smtClean="0"/>
              <a:t>拥有更多的</a:t>
            </a:r>
            <a:r>
              <a:rPr lang="zh-CN" altLang="en-US" dirty="0"/>
              <a:t>可能。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2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124" y="39924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8" y="817438"/>
            <a:ext cx="5421542" cy="3850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843557"/>
            <a:ext cx="3276600" cy="43099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2124" y="817438"/>
            <a:ext cx="45647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创建一个</a:t>
            </a:r>
            <a:r>
              <a:rPr kumimoji="1" lang="en-US" altLang="zh-CN" dirty="0" smtClean="0"/>
              <a:t>target,</a:t>
            </a:r>
            <a:r>
              <a:rPr kumimoji="1" lang="zh-CN" altLang="en-US" dirty="0" smtClean="0"/>
              <a:t>这里的证书问题需要说一下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2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627534"/>
            <a:ext cx="530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Extension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BundleId</a:t>
            </a:r>
            <a:r>
              <a:rPr kumimoji="1" lang="zh-CN" altLang="en-US" dirty="0" smtClean="0"/>
              <a:t>是主工程</a:t>
            </a:r>
            <a:r>
              <a:rPr kumimoji="1" lang="en-US" altLang="zh-CN" dirty="0" err="1" smtClean="0"/>
              <a:t>BundleId.Extension</a:t>
            </a:r>
            <a:r>
              <a:rPr kumimoji="1" lang="zh-CN" altLang="en-US" dirty="0" smtClean="0"/>
              <a:t>名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7047"/>
            <a:ext cx="5486400" cy="147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90247"/>
            <a:ext cx="5486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347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b="1" dirty="0">
                <a:solidFill>
                  <a:srgbClr val="252525"/>
                </a:solidFill>
                <a:latin typeface="Helvetica Neue" charset="0"/>
              </a:rPr>
              <a:t>(1</a:t>
            </a:r>
            <a:r>
              <a:rPr lang="de-DE" altLang="zh-CN" b="1" dirty="0" smtClean="0">
                <a:solidFill>
                  <a:srgbClr val="252525"/>
                </a:solidFill>
                <a:latin typeface="Helvetica Neue" charset="0"/>
              </a:rPr>
              <a:t>)</a:t>
            </a:r>
            <a:r>
              <a:rPr lang="zh-CN" altLang="de-DE" b="1" dirty="0" smtClean="0">
                <a:solidFill>
                  <a:srgbClr val="252525"/>
                </a:solidFill>
                <a:latin typeface="Helvetica Neue" charset="0"/>
              </a:rPr>
              <a:t>处理</a:t>
            </a:r>
            <a:r>
              <a:rPr lang="zh-CN" altLang="de-DE" b="1" dirty="0">
                <a:solidFill>
                  <a:srgbClr val="252525"/>
                </a:solidFill>
                <a:latin typeface="Helvetica Neue" charset="0"/>
              </a:rPr>
              <a:t>通知内容重写的方法</a:t>
            </a:r>
            <a:r>
              <a:rPr lang="de-DE" altLang="zh-CN" b="1" dirty="0" smtClean="0">
                <a:solidFill>
                  <a:srgbClr val="252525"/>
                </a:solidFill>
                <a:latin typeface="Helvetica Neue" charset="0"/>
              </a:rPr>
              <a:t>:</a:t>
            </a:r>
            <a:endParaRPr lang="de-DE" altLang="zh-CN" b="1" dirty="0">
              <a:solidFill>
                <a:srgbClr val="252525"/>
              </a:solidFill>
              <a:latin typeface="Helvetica Neue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257685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本地推送</a:t>
            </a:r>
            <a:r>
              <a:rPr lang="zh-CN" altLang="en-US" dirty="0" smtClean="0"/>
              <a:t>通知带附件，</a:t>
            </a:r>
            <a:r>
              <a:rPr lang="zh-CN" altLang="en-US" dirty="0"/>
              <a:t>只需给</a:t>
            </a:r>
            <a:r>
              <a:rPr lang="en-US" altLang="zh-CN" dirty="0" err="1"/>
              <a:t>content.attachments</a:t>
            </a:r>
            <a:r>
              <a:rPr lang="zh-CN" altLang="en-US" dirty="0"/>
              <a:t>设置</a:t>
            </a:r>
            <a:r>
              <a:rPr lang="en-US" altLang="zh-CN" dirty="0" err="1"/>
              <a:t>UNNotificationAttachment</a:t>
            </a:r>
            <a:r>
              <a:rPr lang="zh-CN" altLang="en-US" dirty="0"/>
              <a:t>附件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zh-CN" altLang="en-US" dirty="0"/>
              <a:t>远程推送</a:t>
            </a:r>
            <a:r>
              <a:rPr lang="zh-CN" altLang="en-US" dirty="0" smtClean="0"/>
              <a:t>通知则需要</a:t>
            </a:r>
            <a:r>
              <a:rPr lang="zh-CN" altLang="en-US" dirty="0"/>
              <a:t>实现 </a:t>
            </a:r>
            <a:r>
              <a:rPr lang="en-US" altLang="zh-CN" dirty="0" err="1" smtClean="0"/>
              <a:t>UNNotificationServiceExtension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zh-CN" altLang="en-US" dirty="0"/>
              <a:t>回调方法</a:t>
            </a:r>
            <a:r>
              <a:rPr lang="zh-CN" altLang="en-US" dirty="0" smtClean="0"/>
              <a:t>中设置 </a:t>
            </a:r>
            <a:r>
              <a:rPr lang="en-US" altLang="zh-CN" dirty="0" err="1" smtClean="0"/>
              <a:t>request.content.attachments</a:t>
            </a:r>
            <a:r>
              <a:rPr lang="zh-CN" altLang="en-US" dirty="0" smtClean="0"/>
              <a:t>属性</a:t>
            </a:r>
            <a:r>
              <a:rPr lang="zh-CN" altLang="en-US" dirty="0"/>
              <a:t>，之后调用 </a:t>
            </a:r>
            <a:r>
              <a:rPr lang="en-US" altLang="zh-CN" dirty="0" err="1"/>
              <a:t>contentHandler</a:t>
            </a:r>
            <a:r>
              <a:rPr lang="en-US" altLang="zh-CN" dirty="0"/>
              <a:t> </a:t>
            </a:r>
            <a:r>
              <a:rPr lang="zh-CN" altLang="en-US" dirty="0"/>
              <a:t>方法即</a:t>
            </a:r>
            <a:r>
              <a:rPr lang="zh-CN" altLang="en-US" dirty="0" smtClean="0"/>
              <a:t>可</a:t>
            </a:r>
            <a:r>
              <a:rPr lang="en-US" altLang="zh-CN" dirty="0" smtClean="0"/>
              <a:t>,</a:t>
            </a:r>
            <a:r>
              <a:rPr lang="zh-CN" altLang="en-US" dirty="0" smtClean="0"/>
              <a:t>此时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由于远程通知无法携带附件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所以只能从手机内存取或者去下载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由于通知的不确定性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故后者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下载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的可能性更大</a:t>
            </a:r>
            <a:r>
              <a:rPr lang="en-US" altLang="zh-CN" dirty="0" smtClean="0"/>
              <a:t>.</a:t>
            </a:r>
            <a:r>
              <a:rPr lang="zh-CN" altLang="en-US" dirty="0" smtClean="0"/>
              <a:t>见</a:t>
            </a:r>
            <a:r>
              <a:rPr lang="en-US" altLang="zh-CN" dirty="0" smtClean="0"/>
              <a:t>demo</a:t>
            </a:r>
          </a:p>
          <a:p>
            <a:r>
              <a:rPr lang="de-DE" altLang="zh-CN" b="1" dirty="0" smtClean="0">
                <a:solidFill>
                  <a:srgbClr val="252525"/>
                </a:solidFill>
                <a:latin typeface="Helvetica Neue" charset="0"/>
              </a:rPr>
              <a:t>(</a:t>
            </a:r>
            <a:r>
              <a:rPr lang="en-US" altLang="zh-CN" b="1" dirty="0" smtClean="0">
                <a:solidFill>
                  <a:srgbClr val="252525"/>
                </a:solidFill>
                <a:latin typeface="Helvetica Neue" charset="0"/>
              </a:rPr>
              <a:t>2</a:t>
            </a:r>
            <a:r>
              <a:rPr lang="de-DE" altLang="zh-CN" b="1" dirty="0" smtClean="0">
                <a:solidFill>
                  <a:srgbClr val="252525"/>
                </a:solidFill>
                <a:latin typeface="Helvetica Neue" charset="0"/>
              </a:rPr>
              <a:t>)</a:t>
            </a:r>
            <a:r>
              <a:rPr lang="zh-CN" altLang="en-US" b="1" dirty="0" smtClean="0">
                <a:solidFill>
                  <a:srgbClr val="252525"/>
                </a:solidFill>
                <a:latin typeface="Helvetica Neue" charset="0"/>
              </a:rPr>
              <a:t>处理超时的回调方法</a:t>
            </a:r>
            <a:r>
              <a:rPr lang="de-DE" altLang="zh-CN" b="1" dirty="0" smtClean="0">
                <a:solidFill>
                  <a:srgbClr val="252525"/>
                </a:solidFill>
                <a:latin typeface="Helvetica Neue" charset="0"/>
              </a:rPr>
              <a:t>:</a:t>
            </a:r>
            <a:endParaRPr lang="de-DE" altLang="zh-CN" b="1" dirty="0">
              <a:solidFill>
                <a:srgbClr val="252525"/>
              </a:solidFill>
              <a:latin typeface="Helvetica Neue" charset="0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855"/>
            <a:ext cx="9144000" cy="703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3798"/>
            <a:ext cx="9144000" cy="14841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3528" y="4643128"/>
            <a:ext cx="894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当上述方法处理通知超时</a:t>
            </a:r>
            <a:r>
              <a:rPr kumimoji="1" lang="en-US" altLang="zh-CN" dirty="0" smtClean="0"/>
              <a:t>(30s),</a:t>
            </a:r>
            <a:r>
              <a:rPr kumimoji="1" lang="zh-CN" altLang="en-US" dirty="0" smtClean="0"/>
              <a:t>则会调用这个方法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这里是我们最后修改通知内容的机会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95486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4. </a:t>
            </a:r>
            <a:r>
              <a:rPr lang="en-US" altLang="zh-CN" sz="3200" b="1" dirty="0" err="1" smtClean="0"/>
              <a:t>UNNotificationContentExtension</a:t>
            </a:r>
            <a:endParaRPr lang="en-US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1563638"/>
            <a:ext cx="8712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简单来说，</a:t>
            </a:r>
            <a:r>
              <a:rPr lang="en-US" altLang="zh-CN" sz="2000" dirty="0" err="1"/>
              <a:t>UNNotificationContentExtension</a:t>
            </a:r>
            <a:r>
              <a:rPr lang="zh-CN" altLang="en-US" sz="2000" dirty="0"/>
              <a:t>这个类，也是</a:t>
            </a:r>
            <a:r>
              <a:rPr lang="en-US" altLang="zh-CN" sz="2000" dirty="0"/>
              <a:t>iOS10</a:t>
            </a:r>
            <a:r>
              <a:rPr lang="zh-CN" altLang="en-US" sz="2000" dirty="0"/>
              <a:t>推送的新特性，官方文档用这么一句话，简单的解释了一下</a:t>
            </a:r>
            <a:r>
              <a:rPr lang="en-US" altLang="zh-CN" sz="2000" dirty="0"/>
              <a:t>,</a:t>
            </a:r>
            <a:r>
              <a:rPr lang="en-US" altLang="zh-CN" sz="2000" i="1" dirty="0"/>
              <a:t>Presents a custom interface for a delivered local or remote notification.</a:t>
            </a:r>
            <a:r>
              <a:rPr lang="zh-CN" altLang="en-US" sz="2000" dirty="0"/>
              <a:t>（当你收到远程或者本地通知的时候，弹出一个自定义界面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.</a:t>
            </a:r>
          </a:p>
          <a:p>
            <a:endParaRPr kumimoji="1" lang="en-US" altLang="zh-CN" sz="2000" dirty="0" smtClean="0">
              <a:solidFill>
                <a:srgbClr val="FF0000"/>
              </a:solidFill>
            </a:endParaRPr>
          </a:p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注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此自定义的界面并不能接收点击事件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除音视频的播放按钮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)</a:t>
            </a:r>
          </a:p>
          <a:p>
            <a:endParaRPr kumimoji="1" lang="en-US" altLang="zh-CN" sz="2000" dirty="0" smtClean="0">
              <a:solidFill>
                <a:srgbClr val="FF0000"/>
              </a:solidFill>
            </a:endParaRPr>
          </a:p>
          <a:p>
            <a:r>
              <a:rPr kumimoji="1" lang="zh-CN" altLang="en-US" sz="2000" dirty="0" smtClean="0"/>
              <a:t>创建的方法也是</a:t>
            </a:r>
            <a:r>
              <a:rPr kumimoji="1" lang="en-US" altLang="zh-CN" sz="2000" dirty="0" smtClean="0"/>
              <a:t>Target</a:t>
            </a:r>
            <a:r>
              <a:rPr kumimoji="1" lang="zh-CN" altLang="en-US" sz="2000" dirty="0" smtClean="0"/>
              <a:t>的方式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同</a:t>
            </a:r>
            <a:r>
              <a:rPr kumimoji="1" lang="en-US" altLang="zh-CN" sz="2000" dirty="0" err="1" smtClean="0"/>
              <a:t>NotificationServiceExtension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这里需要重点关注一下他生成的</a:t>
            </a:r>
            <a:r>
              <a:rPr kumimoji="1" lang="en-US" altLang="zh-CN" sz="2000" dirty="0" err="1" smtClean="0"/>
              <a:t>plist</a:t>
            </a:r>
            <a:r>
              <a:rPr kumimoji="1" lang="zh-CN" altLang="en-US" sz="2000" dirty="0" smtClean="0"/>
              <a:t>文件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见下图</a:t>
            </a:r>
            <a:r>
              <a:rPr kumimoji="1" lang="en-US" altLang="zh-CN" sz="2000" dirty="0" smtClean="0"/>
              <a:t>:</a:t>
            </a: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79512" y="94111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简介</a:t>
            </a:r>
            <a:r>
              <a:rPr kumimoji="1" lang="en-US" altLang="zh-CN" sz="2400" b="1" dirty="0" smtClean="0"/>
              <a:t>: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02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58750"/>
            <a:ext cx="8318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209413"/>
            <a:ext cx="6743177" cy="334764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Demo</a:t>
            </a:r>
            <a:r>
              <a:rPr lang="zh-CN" altLang="en-US" dirty="0" smtClean="0">
                <a:solidFill>
                  <a:srgbClr val="FF0000"/>
                </a:solidFill>
              </a:rPr>
              <a:t>演示及可用性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iOS10</a:t>
            </a:r>
            <a:r>
              <a:rPr lang="zh-CN" altLang="en-US" dirty="0" smtClean="0">
                <a:solidFill>
                  <a:srgbClr val="FF0000"/>
                </a:solidFill>
              </a:rPr>
              <a:t>推送通知基础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iOS10</a:t>
            </a:r>
            <a:r>
              <a:rPr lang="zh-CN" altLang="en-US" dirty="0" smtClean="0">
                <a:solidFill>
                  <a:srgbClr val="FF0000"/>
                </a:solidFill>
              </a:rPr>
              <a:t>推送通知进阶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zh-CN" dirty="0" err="1">
                <a:solidFill>
                  <a:srgbClr val="FF0000"/>
                </a:solidFill>
              </a:rPr>
              <a:t>UNNotificationServiceExtension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通知服务扩展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CN" dirty="0" err="1">
                <a:solidFill>
                  <a:srgbClr val="FF0000"/>
                </a:solidFill>
              </a:rPr>
              <a:t>UNNotificationContentExtension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通知内容扩展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Category+Action</a:t>
            </a:r>
            <a:r>
              <a:rPr lang="zh-CN" altLang="en-US" dirty="0" smtClean="0">
                <a:solidFill>
                  <a:srgbClr val="FF0000"/>
                </a:solidFill>
              </a:rPr>
              <a:t> 通知策略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316416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613874"/>
            <a:ext cx="84264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1.UNNotificationExtensionCategory.(Required)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解释</a:t>
            </a:r>
            <a:r>
              <a:rPr lang="zh-CN" altLang="en-US" dirty="0"/>
              <a:t>：对应这个</a:t>
            </a:r>
            <a:r>
              <a:rPr lang="en-US" altLang="zh-CN" dirty="0"/>
              <a:t>key</a:t>
            </a:r>
            <a:r>
              <a:rPr lang="zh-CN" altLang="en-US" dirty="0"/>
              <a:t>的值，可以是一个字符串，也可以是一个数组，每一个字符串都是一个</a:t>
            </a:r>
            <a:r>
              <a:rPr lang="en-US" altLang="zh-CN" dirty="0"/>
              <a:t>identifier</a:t>
            </a:r>
            <a:r>
              <a:rPr lang="zh-CN" altLang="en-US" dirty="0"/>
              <a:t>，这个</a:t>
            </a:r>
            <a:r>
              <a:rPr lang="en-US" altLang="zh-CN" dirty="0"/>
              <a:t>identifier</a:t>
            </a:r>
            <a:r>
              <a:rPr lang="zh-CN" altLang="en-US" dirty="0"/>
              <a:t>对应着每一个</a:t>
            </a:r>
            <a:r>
              <a:rPr lang="en-US" altLang="zh-CN" dirty="0" err="1"/>
              <a:t>UNMutableNotificationContent</a:t>
            </a:r>
            <a:r>
              <a:rPr lang="zh-CN" altLang="en-US" dirty="0"/>
              <a:t>的</a:t>
            </a:r>
            <a:r>
              <a:rPr lang="en-US" altLang="zh-CN" dirty="0" err="1"/>
              <a:t>categoryIdentifier</a:t>
            </a:r>
            <a:r>
              <a:rPr lang="zh-CN" altLang="en-US" dirty="0"/>
              <a:t>的属性。</a:t>
            </a:r>
          </a:p>
          <a:p>
            <a:r>
              <a:rPr lang="zh-CN" altLang="en-US" dirty="0"/>
              <a:t>简单来说，就是在收到通知的时候，我们可以让服务器把这个通知的</a:t>
            </a:r>
            <a:r>
              <a:rPr lang="en-US" altLang="zh-CN" dirty="0" err="1"/>
              <a:t>categoryIdentifier</a:t>
            </a:r>
            <a:r>
              <a:rPr lang="zh-CN" altLang="en-US" dirty="0"/>
              <a:t>带上，作用是，我们可以根据视频，音乐，图片，来分别自定义我们的通知内容。不同的分类标识符，也会在我们讲到</a:t>
            </a:r>
            <a:r>
              <a:rPr lang="en-US" altLang="zh-CN" dirty="0" err="1"/>
              <a:t>UNNotificationAction</a:t>
            </a:r>
            <a:r>
              <a:rPr lang="zh-CN" altLang="en-US" dirty="0"/>
              <a:t>的时候，帮助我们区分是什么类型的通知，方便我们对不同类型的通知做出不同的操作行为</a:t>
            </a:r>
            <a:r>
              <a:rPr lang="zh-CN" altLang="en-US" dirty="0" smtClean="0"/>
              <a:t>。</a:t>
            </a:r>
            <a:r>
              <a:rPr kumimoji="1" lang="en-US" altLang="zh-CN" dirty="0" smtClean="0"/>
              <a:t>2.</a:t>
            </a:r>
            <a:r>
              <a:rPr lang="en-US" altLang="zh-CN" dirty="0" smtClean="0"/>
              <a:t>UNNotificationExtensionInitialContentSizeRatio.(Required)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>
                <a:solidFill>
                  <a:srgbClr val="FF0000"/>
                </a:solidFill>
              </a:rPr>
              <a:t>解释</a:t>
            </a:r>
            <a:r>
              <a:rPr lang="zh-CN" altLang="en-US" dirty="0"/>
              <a:t>：这个值的类型是一个浮点类型，代表的是高度与宽度的比值。系统会使用这个比值，作为初始化</a:t>
            </a:r>
            <a:r>
              <a:rPr lang="en-US" altLang="zh-CN" dirty="0"/>
              <a:t>view</a:t>
            </a:r>
            <a:r>
              <a:rPr lang="zh-CN" altLang="en-US" dirty="0"/>
              <a:t>的大小。举个简单的例子来说，如果该值为</a:t>
            </a:r>
            <a:r>
              <a:rPr lang="en-US" altLang="zh-CN" dirty="0"/>
              <a:t>1</a:t>
            </a:r>
            <a:r>
              <a:rPr lang="zh-CN" altLang="en-US" dirty="0"/>
              <a:t>，则该视图为正方形。如果为</a:t>
            </a:r>
            <a:r>
              <a:rPr lang="en-US" altLang="zh-CN" dirty="0"/>
              <a:t>0.5</a:t>
            </a:r>
            <a:r>
              <a:rPr lang="zh-CN" altLang="en-US" dirty="0"/>
              <a:t>，则代表高度是宽度的一半。</a:t>
            </a:r>
          </a:p>
          <a:p>
            <a:r>
              <a:rPr lang="zh-CN" altLang="en-US" b="1" dirty="0"/>
              <a:t>注意这个值只是初始化的一个值，在这个扩展添加后，可以重写</a:t>
            </a:r>
            <a:r>
              <a:rPr lang="en-US" altLang="zh-CN" b="1" dirty="0"/>
              <a:t>frame</a:t>
            </a:r>
            <a:r>
              <a:rPr lang="zh-CN" altLang="en-US" b="1" dirty="0"/>
              <a:t>，展示的时候，在我们还没打开这个视图预览时，背景是个类似图片占位的灰色，那个灰色的高度宽度之比，就是通过这个值来设定。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555526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3.UNNotificationExtensionDefaultContentHidden.(Optional)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解释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：这个值是一个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BOOL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值，当为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YES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时，会隐藏上方原本推送的内容视图，只会显示我们自定义的视图。（因为在自定义视图的时候，我们可以取得推送内容，然后按照我们想要的布局，展示出来）如果为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NO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时（默认为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NO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），推送视图就会既有我们的自定义视图，也会有系统原本的推送内容视图（这里附件是不会显示的，只会显示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body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里面的文字哟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）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en-US" altLang="zh-CN" dirty="0" smtClean="0"/>
              <a:t>4.NSExtensionMainStoryboard</a:t>
            </a:r>
            <a:r>
              <a:rPr lang="zh-CN" altLang="en-US" dirty="0"/>
              <a:t>以及</a:t>
            </a:r>
            <a:r>
              <a:rPr lang="en-US" altLang="zh-CN" dirty="0" err="1"/>
              <a:t>NSExtensionPointIdentifier</a:t>
            </a:r>
            <a:r>
              <a:rPr lang="zh-CN" altLang="en-US" dirty="0"/>
              <a:t>，系统默认生成</a:t>
            </a:r>
            <a:r>
              <a:rPr lang="zh-CN" altLang="en-US" dirty="0" smtClean="0"/>
              <a:t>，直接</a:t>
            </a:r>
            <a:r>
              <a:rPr lang="zh-CN" altLang="en-US" dirty="0"/>
              <a:t>用就好，如果需要更改的，只能更改使用的</a:t>
            </a:r>
            <a:r>
              <a:rPr lang="en-US" altLang="zh-CN" dirty="0"/>
              <a:t>storyboard</a:t>
            </a:r>
            <a:r>
              <a:rPr lang="zh-CN" altLang="en-US" dirty="0"/>
              <a:t>的</a:t>
            </a:r>
            <a:r>
              <a:rPr lang="zh-CN" altLang="en-US" dirty="0" smtClean="0"/>
              <a:t>名字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7354" y="2858044"/>
            <a:ext cx="84331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Talk</a:t>
            </a:r>
            <a:r>
              <a:rPr lang="zh-CN" altLang="en-US" sz="54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</a:t>
            </a:r>
            <a:r>
              <a:rPr lang="zh-CN" altLang="en-US" sz="54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cheap,</a:t>
            </a:r>
          </a:p>
          <a:p>
            <a:pPr algn="r"/>
            <a:r>
              <a:rPr lang="en-US" altLang="zh-CN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Show</a:t>
            </a:r>
            <a:r>
              <a:rPr lang="zh-CN" altLang="en-US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</a:t>
            </a:r>
            <a:r>
              <a:rPr lang="zh-CN" altLang="en-US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</a:t>
            </a:r>
            <a:r>
              <a:rPr lang="zh-CN" altLang="en-US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b="0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code!</a:t>
            </a:r>
          </a:p>
        </p:txBody>
      </p:sp>
    </p:spTree>
    <p:extLst>
      <p:ext uri="{BB962C8B-B14F-4D97-AF65-F5344CB8AC3E}">
        <p14:creationId xmlns:p14="http://schemas.microsoft.com/office/powerpoint/2010/main" val="6376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1087650"/>
            <a:ext cx="8784976" cy="1484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iOS10</a:t>
            </a:r>
            <a:r>
              <a:rPr lang="zh-CN" altLang="en-US" sz="2000" dirty="0" smtClean="0">
                <a:solidFill>
                  <a:srgbClr val="FF0000"/>
                </a:solidFill>
              </a:rPr>
              <a:t>更新之后</a:t>
            </a:r>
            <a:r>
              <a:rPr lang="en-US" altLang="zh-CN" sz="2000" dirty="0" smtClean="0">
                <a:solidFill>
                  <a:srgbClr val="FF0000"/>
                </a:solidFill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</a:rPr>
              <a:t>推送的一些</a:t>
            </a:r>
            <a:r>
              <a:rPr lang="en-US" altLang="zh-CN" sz="2000" dirty="0" smtClean="0">
                <a:solidFill>
                  <a:srgbClr val="FF0000"/>
                </a:solidFill>
              </a:rPr>
              <a:t>API</a:t>
            </a:r>
            <a:r>
              <a:rPr lang="zh-CN" altLang="en-US" sz="2000" dirty="0" smtClean="0">
                <a:solidFill>
                  <a:srgbClr val="FF0000"/>
                </a:solidFill>
              </a:rPr>
              <a:t>和使用方法也发生了改变</a:t>
            </a:r>
            <a:r>
              <a:rPr lang="en-US" altLang="zh-CN" sz="2000" dirty="0" smtClean="0">
                <a:solidFill>
                  <a:srgbClr val="FF0000"/>
                </a:solidFill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</a:rPr>
              <a:t>相对简单的推送证书以及环境的配置就不在这里赘述了</a:t>
            </a:r>
            <a:r>
              <a:rPr lang="en-US" altLang="zh-CN" sz="20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</a:t>
            </a:r>
            <a:r>
              <a:rPr lang="zh-CN" altLang="en-US" sz="2000" dirty="0" smtClean="0">
                <a:solidFill>
                  <a:srgbClr val="FF0000"/>
                </a:solidFill>
              </a:rPr>
              <a:t>首先我们需要打开下边的开关</a:t>
            </a:r>
            <a:r>
              <a:rPr lang="en-US" altLang="zh-CN" sz="2000" dirty="0" smtClean="0">
                <a:solidFill>
                  <a:srgbClr val="FF0000"/>
                </a:solidFill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</a:rPr>
              <a:t>无论是选择苹果的</a:t>
            </a:r>
            <a:r>
              <a:rPr lang="en-US" altLang="zh-CN" sz="2000" dirty="0" smtClean="0">
                <a:solidFill>
                  <a:srgbClr val="FF0000"/>
                </a:solidFill>
              </a:rPr>
              <a:t>APNS</a:t>
            </a:r>
            <a:r>
              <a:rPr lang="zh-CN" altLang="en-US" sz="2000" dirty="0" smtClean="0">
                <a:solidFill>
                  <a:srgbClr val="FF0000"/>
                </a:solidFill>
              </a:rPr>
              <a:t>还是三方的推送服务</a:t>
            </a:r>
            <a:r>
              <a:rPr lang="en-US" altLang="zh-CN" sz="2000" dirty="0" smtClean="0">
                <a:solidFill>
                  <a:srgbClr val="FF0000"/>
                </a:solidFill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</a:rPr>
              <a:t>这个都是必须打开的</a:t>
            </a:r>
            <a:r>
              <a:rPr lang="en-US" altLang="zh-CN" sz="2000" dirty="0" smtClean="0">
                <a:solidFill>
                  <a:srgbClr val="FF0000"/>
                </a:solidFill>
              </a:rPr>
              <a:t>.</a:t>
            </a:r>
            <a:r>
              <a:rPr lang="zh-CN" altLang="en-US" sz="2000" dirty="0" smtClean="0">
                <a:solidFill>
                  <a:srgbClr val="FF0000"/>
                </a:solidFill>
              </a:rPr>
              <a:t>注</a:t>
            </a:r>
            <a:r>
              <a:rPr lang="en-US" altLang="zh-CN" sz="2000" dirty="0" smtClean="0">
                <a:solidFill>
                  <a:srgbClr val="FF0000"/>
                </a:solidFill>
              </a:rPr>
              <a:t>:</a:t>
            </a:r>
            <a:r>
              <a:rPr lang="zh-CN" altLang="en-US" sz="2000" dirty="0" smtClean="0">
                <a:solidFill>
                  <a:srgbClr val="FF0000"/>
                </a:solidFill>
              </a:rPr>
              <a:t>这里需要在创建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appId</a:t>
            </a:r>
            <a:r>
              <a:rPr lang="zh-CN" altLang="en-US" sz="2000" dirty="0" smtClean="0">
                <a:solidFill>
                  <a:srgbClr val="FF0000"/>
                </a:solidFill>
              </a:rPr>
              <a:t>的时候开启推送服务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1.iOS</a:t>
            </a:r>
            <a:r>
              <a:rPr lang="zh-CN" altLang="en-US" dirty="0" smtClean="0"/>
              <a:t>推送基础</a:t>
            </a:r>
            <a:endParaRPr lang="zh-CN" altLang="en-US" sz="2000" dirty="0"/>
          </a:p>
        </p:txBody>
      </p:sp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9144000" cy="20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1203598"/>
            <a:ext cx="8784976" cy="3240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打开上边开关后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系统会给我们生成一个</a:t>
            </a:r>
            <a:r>
              <a:rPr lang="en-US" altLang="zh-CN" dirty="0" smtClean="0">
                <a:solidFill>
                  <a:schemeClr val="tx1"/>
                </a:solidFill>
              </a:rPr>
              <a:t>entitlements(</a:t>
            </a:r>
            <a:r>
              <a:rPr lang="zh-CN" altLang="en-US" dirty="0" smtClean="0">
                <a:solidFill>
                  <a:schemeClr val="tx1"/>
                </a:solidFill>
              </a:rPr>
              <a:t>权限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文件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可能产生的问题</a:t>
            </a:r>
            <a:r>
              <a:rPr lang="zh-CN" altLang="en-US" dirty="0" smtClean="0">
                <a:solidFill>
                  <a:schemeClr val="tx1"/>
                </a:solidFill>
              </a:rPr>
              <a:t>：将</a:t>
            </a:r>
            <a:r>
              <a:rPr lang="zh-CN" altLang="en-US" dirty="0">
                <a:solidFill>
                  <a:schemeClr val="tx1"/>
                </a:solidFill>
              </a:rPr>
              <a:t>开发环境由 </a:t>
            </a:r>
            <a:r>
              <a:rPr lang="en-US" altLang="zh-CN" b="1" dirty="0">
                <a:solidFill>
                  <a:schemeClr val="tx1"/>
                </a:solidFill>
              </a:rPr>
              <a:t>development</a:t>
            </a:r>
            <a:r>
              <a:rPr lang="zh-CN" altLang="en-US" dirty="0">
                <a:solidFill>
                  <a:schemeClr val="tx1"/>
                </a:solidFill>
              </a:rPr>
              <a:t> 变成 </a:t>
            </a:r>
            <a:r>
              <a:rPr lang="en-US" altLang="zh-CN" b="1" dirty="0">
                <a:solidFill>
                  <a:schemeClr val="tx1"/>
                </a:solidFill>
              </a:rPr>
              <a:t>production</a:t>
            </a:r>
            <a:r>
              <a:rPr lang="zh-CN" altLang="en-US" dirty="0">
                <a:solidFill>
                  <a:schemeClr val="tx1"/>
                </a:solidFill>
              </a:rPr>
              <a:t> 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在开关这里会产生错误，如图：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" y="1563638"/>
            <a:ext cx="9017000" cy="90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" y="3272725"/>
            <a:ext cx="9144000" cy="1287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227251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//iOS1</a:t>
            </a:r>
            <a:r>
              <a:rPr lang="en-US" altLang="zh-CN" sz="1600" dirty="0" smtClean="0">
                <a:solidFill>
                  <a:srgbClr val="2AA198"/>
                </a:solidFill>
              </a:rPr>
              <a:t>0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之前 </a:t>
            </a:r>
            <a:r>
              <a:rPr lang="en-US" altLang="zh-CN" sz="1600" dirty="0" smtClean="0"/>
              <a:t>{</a:t>
            </a:r>
          </a:p>
          <a:p>
            <a:pPr lvl="1"/>
            <a:r>
              <a:rPr lang="en-US" altLang="zh-CN" sz="1600" dirty="0" smtClean="0">
                <a:solidFill>
                  <a:srgbClr val="2AA198"/>
                </a:solidFill>
              </a:rPr>
              <a:t> "aps"</a:t>
            </a:r>
            <a:r>
              <a:rPr lang="en-US" altLang="zh-CN" sz="1600" dirty="0" smtClean="0"/>
              <a:t> : {</a:t>
            </a:r>
          </a:p>
          <a:p>
            <a:pPr lvl="1"/>
            <a:r>
              <a:rPr lang="en-US" altLang="zh-CN" sz="1600" dirty="0" smtClean="0">
                <a:solidFill>
                  <a:srgbClr val="2AA198"/>
                </a:solidFill>
              </a:rPr>
              <a:t> 	"alert"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"title"</a:t>
            </a:r>
            <a:r>
              <a:rPr lang="en-US" altLang="zh-CN" sz="1600" dirty="0" smtClean="0"/>
              <a:t>, </a:t>
            </a:r>
          </a:p>
          <a:p>
            <a:pPr lvl="1"/>
            <a:r>
              <a:rPr lang="en-US" altLang="zh-CN" sz="1600" dirty="0" smtClean="0">
                <a:solidFill>
                  <a:srgbClr val="2AA198"/>
                </a:solidFill>
              </a:rPr>
              <a:t> 	"badge"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1</a:t>
            </a:r>
            <a:r>
              <a:rPr lang="en-US" altLang="zh-CN" sz="1600" dirty="0" smtClean="0"/>
              <a:t>, </a:t>
            </a:r>
          </a:p>
          <a:p>
            <a:pPr lvl="1"/>
            <a:r>
              <a:rPr lang="en-US" altLang="zh-CN" sz="1600" dirty="0" smtClean="0">
                <a:solidFill>
                  <a:srgbClr val="2AA198"/>
                </a:solidFill>
              </a:rPr>
              <a:t> 	"</a:t>
            </a:r>
            <a:r>
              <a:rPr lang="en-US" altLang="zh-CN" sz="1600" dirty="0" err="1" smtClean="0">
                <a:solidFill>
                  <a:srgbClr val="2AA198"/>
                </a:solidFill>
              </a:rPr>
              <a:t>sound"</a:t>
            </a:r>
            <a:r>
              <a:rPr lang="en-US" altLang="zh-CN" sz="1600" dirty="0" err="1" smtClean="0"/>
              <a:t>:</a:t>
            </a:r>
            <a:r>
              <a:rPr lang="en-US" altLang="zh-CN" sz="1600" dirty="0" err="1" smtClean="0">
                <a:solidFill>
                  <a:srgbClr val="2AA198"/>
                </a:solidFill>
              </a:rPr>
              <a:t>"default</a:t>
            </a:r>
            <a:r>
              <a:rPr lang="en-US" altLang="zh-CN" sz="1600" dirty="0" smtClean="0">
                <a:solidFill>
                  <a:srgbClr val="2AA198"/>
                </a:solidFill>
              </a:rPr>
              <a:t>"</a:t>
            </a:r>
            <a:r>
              <a:rPr lang="en-US" altLang="zh-CN" sz="1600" dirty="0" smtClean="0"/>
              <a:t> </a:t>
            </a:r>
          </a:p>
          <a:p>
            <a:pPr lvl="1"/>
            <a:r>
              <a:rPr lang="en-US" altLang="zh-CN" sz="1600" dirty="0" smtClean="0"/>
              <a:t> }, </a:t>
            </a:r>
          </a:p>
          <a:p>
            <a:r>
              <a:rPr lang="en-US" altLang="zh-CN" sz="1600" dirty="0" smtClean="0"/>
              <a:t>} </a:t>
            </a:r>
          </a:p>
          <a:p>
            <a:r>
              <a:rPr lang="en-US" altLang="zh-CN" sz="1600" dirty="0" smtClean="0"/>
              <a:t>//iOS1</a:t>
            </a:r>
            <a:r>
              <a:rPr lang="en-US" altLang="zh-CN" sz="1600" dirty="0" smtClean="0">
                <a:solidFill>
                  <a:srgbClr val="2AA198"/>
                </a:solidFill>
              </a:rPr>
              <a:t>0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新增的文案多样性 </a:t>
            </a:r>
            <a:r>
              <a:rPr lang="en-US" altLang="zh-CN" sz="1600" dirty="0" smtClean="0"/>
              <a:t>{</a:t>
            </a:r>
          </a:p>
          <a:p>
            <a:r>
              <a:rPr lang="en-US" altLang="zh-CN" sz="1600" dirty="0" smtClean="0"/>
              <a:t>        </a:t>
            </a:r>
            <a:r>
              <a:rPr lang="en-US" altLang="zh-CN" sz="1600" dirty="0" smtClean="0">
                <a:solidFill>
                  <a:srgbClr val="2AA198"/>
                </a:solidFill>
              </a:rPr>
              <a:t>"aps"</a:t>
            </a:r>
            <a:r>
              <a:rPr lang="en-US" altLang="zh-CN" sz="1600" dirty="0" smtClean="0"/>
              <a:t> : {</a:t>
            </a:r>
          </a:p>
          <a:p>
            <a:r>
              <a:rPr lang="en-US" altLang="zh-CN" sz="1600" dirty="0" smtClean="0"/>
              <a:t>        	</a:t>
            </a:r>
            <a:r>
              <a:rPr lang="en-US" altLang="zh-CN" sz="1600" dirty="0" smtClean="0">
                <a:solidFill>
                  <a:srgbClr val="2AA198"/>
                </a:solidFill>
              </a:rPr>
              <a:t>"alert"</a:t>
            </a:r>
            <a:r>
              <a:rPr lang="en-US" altLang="zh-CN" sz="1600" dirty="0" smtClean="0"/>
              <a:t> : { </a:t>
            </a:r>
          </a:p>
          <a:p>
            <a:r>
              <a:rPr lang="en-US" altLang="zh-CN" sz="1600" dirty="0" smtClean="0">
                <a:solidFill>
                  <a:srgbClr val="2AA198"/>
                </a:solidFill>
              </a:rPr>
              <a:t>	        "title"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"title"</a:t>
            </a:r>
            <a:r>
              <a:rPr lang="en-US" altLang="zh-CN" sz="1600" dirty="0" smtClean="0"/>
              <a:t>, </a:t>
            </a:r>
          </a:p>
          <a:p>
            <a:r>
              <a:rPr lang="en-US" altLang="zh-CN" sz="1600" dirty="0" smtClean="0">
                <a:solidFill>
                  <a:srgbClr val="2AA198"/>
                </a:solidFill>
              </a:rPr>
              <a:t>         	        "subtitle"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"subtitle"</a:t>
            </a:r>
            <a:r>
              <a:rPr lang="en-US" altLang="zh-CN" sz="1600" dirty="0" smtClean="0"/>
              <a:t>,</a:t>
            </a:r>
          </a:p>
          <a:p>
            <a:r>
              <a:rPr lang="en-US" altLang="zh-CN" sz="1600" dirty="0" smtClean="0">
                <a:solidFill>
                  <a:srgbClr val="2AA198"/>
                </a:solidFill>
              </a:rPr>
              <a:t>	        "body"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"Copyright © 2017</a:t>
            </a:r>
            <a:r>
              <a:rPr lang="zh-CN" altLang="en-US" sz="1600" dirty="0" smtClean="0">
                <a:solidFill>
                  <a:srgbClr val="2AA198"/>
                </a:solidFill>
              </a:rPr>
              <a:t>年 </a:t>
            </a:r>
            <a:r>
              <a:rPr lang="en-US" altLang="zh-CN" sz="1600" dirty="0" smtClean="0">
                <a:solidFill>
                  <a:srgbClr val="2AA198"/>
                </a:solidFill>
              </a:rPr>
              <a:t>MX. All rights reserved."</a:t>
            </a:r>
            <a:r>
              <a:rPr lang="en-US" altLang="zh-CN" sz="1600" dirty="0" smtClean="0"/>
              <a:t> </a:t>
            </a:r>
          </a:p>
          <a:p>
            <a:r>
              <a:rPr lang="en-US" altLang="zh-CN" sz="1600" dirty="0" smtClean="0"/>
              <a:t>	},</a:t>
            </a:r>
          </a:p>
          <a:p>
            <a:r>
              <a:rPr lang="en-US" altLang="zh-CN" sz="1600" dirty="0" smtClean="0">
                <a:solidFill>
                  <a:srgbClr val="2AA198"/>
                </a:solidFill>
              </a:rPr>
              <a:t>        	"badge"</a:t>
            </a:r>
            <a:r>
              <a:rPr lang="en-US" altLang="zh-CN" sz="1600" dirty="0" smtClean="0"/>
              <a:t> : </a:t>
            </a:r>
            <a:r>
              <a:rPr lang="en-US" altLang="zh-CN" sz="1600" dirty="0" smtClean="0">
                <a:solidFill>
                  <a:srgbClr val="2AA198"/>
                </a:solidFill>
              </a:rPr>
              <a:t>1</a:t>
            </a:r>
            <a:r>
              <a:rPr lang="en-US" altLang="zh-CN" sz="1600" dirty="0" smtClean="0"/>
              <a:t>,</a:t>
            </a:r>
          </a:p>
          <a:p>
            <a:r>
              <a:rPr lang="en-US" altLang="zh-CN" sz="1600" dirty="0" smtClean="0"/>
              <a:t>       	 </a:t>
            </a:r>
            <a:r>
              <a:rPr lang="en-US" altLang="zh-CN" sz="1600" dirty="0" smtClean="0">
                <a:solidFill>
                  <a:srgbClr val="2AA198"/>
                </a:solidFill>
              </a:rPr>
              <a:t>"</a:t>
            </a:r>
            <a:r>
              <a:rPr lang="en-US" altLang="zh-CN" sz="1600" dirty="0" err="1" smtClean="0">
                <a:solidFill>
                  <a:srgbClr val="2AA198"/>
                </a:solidFill>
              </a:rPr>
              <a:t>sound"</a:t>
            </a:r>
            <a:r>
              <a:rPr lang="en-US" altLang="zh-CN" sz="1600" dirty="0" err="1" smtClean="0"/>
              <a:t>:</a:t>
            </a:r>
            <a:r>
              <a:rPr lang="en-US" altLang="zh-CN" sz="1600" dirty="0" err="1" smtClean="0">
                <a:solidFill>
                  <a:srgbClr val="2AA198"/>
                </a:solidFill>
              </a:rPr>
              <a:t>"default</a:t>
            </a:r>
            <a:r>
              <a:rPr lang="en-US" altLang="zh-CN" sz="1600" dirty="0" smtClean="0">
                <a:solidFill>
                  <a:srgbClr val="2AA198"/>
                </a:solidFill>
              </a:rPr>
              <a:t>"</a:t>
            </a:r>
            <a:r>
              <a:rPr lang="en-US" altLang="zh-CN" sz="1600" dirty="0" smtClean="0"/>
              <a:t> 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	</a:t>
            </a:r>
            <a:r>
              <a:rPr lang="en-US" altLang="zh-CN" sz="1600" dirty="0" smtClean="0">
                <a:solidFill>
                  <a:srgbClr val="FF0000"/>
                </a:solidFill>
              </a:rPr>
              <a:t>"</a:t>
            </a:r>
            <a:r>
              <a:rPr lang="en-US" altLang="zh-CN" sz="1600" dirty="0">
                <a:solidFill>
                  <a:srgbClr val="FF0000"/>
                </a:solidFill>
              </a:rPr>
              <a:t>content-available":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en-US" altLang="zh-CN" sz="1600" dirty="0" smtClean="0"/>
              <a:t>        }, </a:t>
            </a:r>
          </a:p>
          <a:p>
            <a:r>
              <a:rPr lang="en-US" altLang="zh-CN" sz="1600" dirty="0" smtClean="0"/>
              <a:t>}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3563888" y="38678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要想在后台做一些操作，需要在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APNS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增加字段：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"content-available":1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62" y="1059582"/>
            <a:ext cx="5937138" cy="16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"/>
            <a:ext cx="8928992" cy="50411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zh-CN" b="1" dirty="0" smtClean="0">
                <a:solidFill>
                  <a:schemeClr val="tx1"/>
                </a:solidFill>
              </a:rPr>
              <a:t>）</a:t>
            </a:r>
            <a:r>
              <a:rPr lang="zh-CN" altLang="en-US" b="1" dirty="0" smtClean="0">
                <a:solidFill>
                  <a:schemeClr val="tx1"/>
                </a:solidFill>
              </a:rPr>
              <a:t>发起通知</a:t>
            </a:r>
            <a:r>
              <a:rPr lang="en-US" altLang="zh-CN" b="1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下面以本地通知为例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发起一个通知需要三个要素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-1.</a:t>
            </a:r>
            <a:r>
              <a:rPr lang="zh-CN" altLang="en-US" dirty="0" smtClean="0">
                <a:solidFill>
                  <a:schemeClr val="tx1"/>
                </a:solidFill>
              </a:rPr>
              <a:t>触发器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通知触发器类型</a:t>
            </a:r>
            <a:r>
              <a:rPr lang="zh-CN" altLang="en-US" dirty="0">
                <a:solidFill>
                  <a:schemeClr val="tx1"/>
                </a:solidFill>
              </a:rPr>
              <a:t>分为三类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1)</a:t>
            </a:r>
            <a:r>
              <a:rPr lang="zh-CN" altLang="en-US" dirty="0">
                <a:solidFill>
                  <a:schemeClr val="tx1"/>
                </a:solidFill>
              </a:rPr>
              <a:t>定时</a:t>
            </a:r>
            <a:r>
              <a:rPr lang="zh-CN" altLang="en-US" dirty="0" smtClean="0">
                <a:solidFill>
                  <a:schemeClr val="tx1"/>
                </a:solidFill>
              </a:rPr>
              <a:t>触发器</a:t>
            </a:r>
            <a:r>
              <a:rPr lang="en-US" altLang="zh-CN" dirty="0">
                <a:solidFill>
                  <a:schemeClr val="tx1"/>
                </a:solidFill>
              </a:rPr>
              <a:t>UNTimeIntervalNotificationTrigger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2)</a:t>
            </a:r>
            <a:r>
              <a:rPr lang="zh-CN" altLang="en-US" dirty="0" smtClean="0">
                <a:solidFill>
                  <a:schemeClr val="tx1"/>
                </a:solidFill>
              </a:rPr>
              <a:t>周期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日历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触发器</a:t>
            </a:r>
            <a:r>
              <a:rPr lang="en-US" altLang="zh-CN" dirty="0">
                <a:solidFill>
                  <a:schemeClr val="tx1"/>
                </a:solidFill>
              </a:rPr>
              <a:t>UNCalendarNotificationTrigger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3)</a:t>
            </a:r>
            <a:r>
              <a:rPr lang="zh-CN" altLang="en-US" dirty="0" smtClean="0">
                <a:solidFill>
                  <a:schemeClr val="tx1"/>
                </a:solidFill>
              </a:rPr>
              <a:t>位置触发器</a:t>
            </a:r>
            <a:r>
              <a:rPr lang="en-US" altLang="zh-CN" dirty="0">
                <a:solidFill>
                  <a:schemeClr val="tx1"/>
                </a:solidFill>
              </a:rPr>
              <a:t>UNLocationNotificationTrigger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-2.</a:t>
            </a:r>
            <a:r>
              <a:rPr lang="zh-CN" altLang="en-US" dirty="0" smtClean="0">
                <a:solidFill>
                  <a:schemeClr val="tx1"/>
                </a:solidFill>
              </a:rPr>
              <a:t>通知体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        </a:t>
            </a:r>
            <a:r>
              <a:rPr lang="en-US" altLang="zh-CN" dirty="0" smtClean="0">
                <a:solidFill>
                  <a:schemeClr val="tx1"/>
                </a:solidFill>
              </a:rPr>
              <a:t>UN(Mutable)</a:t>
            </a:r>
            <a:r>
              <a:rPr lang="en-US" altLang="zh-CN" dirty="0" err="1" smtClean="0">
                <a:solidFill>
                  <a:schemeClr val="tx1"/>
                </a:solidFill>
              </a:rPr>
              <a:t>NotificationContent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它的属性有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attachments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 smtClean="0">
                <a:solidFill>
                  <a:schemeClr val="tx1"/>
                </a:solidFill>
              </a:rPr>
              <a:t>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badge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数字标志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title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推送内容标题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subtitle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推送内容子标题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body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推送内容</a:t>
            </a:r>
            <a:r>
              <a:rPr lang="en-US" altLang="zh-CN" dirty="0">
                <a:solidFill>
                  <a:schemeClr val="tx1"/>
                </a:solidFill>
              </a:rPr>
              <a:t>body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categoryIdentifier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//category</a:t>
            </a:r>
            <a:r>
              <a:rPr lang="zh-CN" altLang="en-US" dirty="0">
                <a:solidFill>
                  <a:schemeClr val="tx1"/>
                </a:solidFill>
              </a:rPr>
              <a:t>标识，操作策略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launchImageName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点击通知进入应用的启动图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sound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声音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userInfo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附带通知内容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-3.</a:t>
            </a:r>
            <a:r>
              <a:rPr lang="zh-CN" altLang="en-US" dirty="0" smtClean="0">
                <a:solidFill>
                  <a:schemeClr val="tx1"/>
                </a:solidFill>
              </a:rPr>
              <a:t>通知的请求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 err="1" smtClean="0">
                <a:solidFill>
                  <a:schemeClr val="tx1"/>
                </a:solidFill>
              </a:rPr>
              <a:t>UNNotificationRequest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 它接收一个</a:t>
            </a:r>
            <a:r>
              <a:rPr lang="en-US" altLang="zh-CN" dirty="0" smtClean="0">
                <a:solidFill>
                  <a:schemeClr val="tx1"/>
                </a:solidFill>
              </a:rPr>
              <a:t>identifier,</a:t>
            </a:r>
            <a:r>
              <a:rPr lang="zh-CN" altLang="en-US" dirty="0" smtClean="0">
                <a:solidFill>
                  <a:schemeClr val="tx1"/>
                </a:solidFill>
              </a:rPr>
              <a:t>用于标识通知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用于通知合并等操作</a:t>
            </a:r>
            <a:r>
              <a:rPr lang="en-US" altLang="zh-CN" dirty="0" smtClean="0">
                <a:solidFill>
                  <a:schemeClr val="tx1"/>
                </a:solidFill>
              </a:rPr>
              <a:t>),</a:t>
            </a:r>
            <a:r>
              <a:rPr lang="zh-CN" altLang="en-US" dirty="0" smtClean="0">
                <a:solidFill>
                  <a:schemeClr val="tx1"/>
                </a:solidFill>
              </a:rPr>
              <a:t>一个</a:t>
            </a:r>
            <a:r>
              <a:rPr lang="en-US" altLang="zh-CN" dirty="0" smtClean="0">
                <a:solidFill>
                  <a:schemeClr val="tx1"/>
                </a:solidFill>
              </a:rPr>
              <a:t>content,</a:t>
            </a:r>
            <a:r>
              <a:rPr lang="zh-CN" altLang="en-US" dirty="0" smtClean="0">
                <a:solidFill>
                  <a:schemeClr val="tx1"/>
                </a:solidFill>
              </a:rPr>
              <a:t>还有一个触发器</a:t>
            </a:r>
            <a:r>
              <a:rPr lang="en-US" altLang="zh-CN" dirty="0" smtClean="0">
                <a:solidFill>
                  <a:schemeClr val="tx1"/>
                </a:solidFill>
              </a:rPr>
              <a:t>trigger.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4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100" b="1" dirty="0" smtClean="0">
                <a:solidFill>
                  <a:sysClr val="windowText" lastClr="000000"/>
                </a:solidFill>
              </a:rPr>
              <a:t>2</a:t>
            </a:r>
            <a:r>
              <a:rPr lang="zh-CN" altLang="zh-CN" sz="2100" b="1" dirty="0" smtClean="0">
                <a:solidFill>
                  <a:sysClr val="windowText" lastClr="000000"/>
                </a:solidFill>
              </a:rPr>
              <a:t>）</a:t>
            </a:r>
            <a:r>
              <a:rPr lang="zh-CN" altLang="en-US" sz="2100" b="1" dirty="0" smtClean="0">
                <a:solidFill>
                  <a:sysClr val="windowText" lastClr="000000"/>
                </a:solidFill>
              </a:rPr>
              <a:t>接收通知</a:t>
            </a:r>
            <a:endParaRPr lang="zh-CN" altLang="zh-CN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zh-CN" altLang="en-US" sz="1700" dirty="0" smtClean="0">
                <a:solidFill>
                  <a:sysClr val="windowText" lastClr="000000"/>
                </a:solidFill>
              </a:rPr>
              <a:t>下图是</a:t>
            </a:r>
            <a:r>
              <a:rPr lang="zh-CN" altLang="en-US" sz="1700" dirty="0" smtClean="0">
                <a:solidFill>
                  <a:srgbClr val="FF0000"/>
                </a:solidFill>
              </a:rPr>
              <a:t>应用在前台时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,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收到通知后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,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通知弹起之前的代理方法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(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之前老的方法还是会调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):</a:t>
            </a: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zh-CN" altLang="en-US" sz="1700" dirty="0" smtClean="0">
                <a:solidFill>
                  <a:sysClr val="windowText" lastClr="000000"/>
                </a:solidFill>
              </a:rPr>
              <a:t>我们可以通过触发器的类型判断是远程推送还是本地推送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.</a:t>
            </a: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sz="17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zh-CN" altLang="en-US" sz="1700" dirty="0" smtClean="0">
                <a:solidFill>
                  <a:sysClr val="windowText" lastClr="000000"/>
                </a:solidFill>
              </a:rPr>
              <a:t>点击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/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侧滑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/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点击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action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通知时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,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会走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response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的回调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,</a:t>
            </a:r>
            <a:r>
              <a:rPr lang="zh-CN" altLang="en-US" sz="1700" dirty="0" smtClean="0">
                <a:solidFill>
                  <a:sysClr val="windowText" lastClr="000000"/>
                </a:solidFill>
              </a:rPr>
              <a:t>同样可以区分是否是远程推送</a:t>
            </a:r>
            <a:r>
              <a:rPr lang="en-US" altLang="zh-CN" sz="1700" dirty="0" smtClean="0">
                <a:solidFill>
                  <a:sysClr val="windowText" lastClr="000000"/>
                </a:solidFill>
              </a:rPr>
              <a:t>.</a:t>
            </a:r>
            <a:endParaRPr lang="en-US" altLang="zh-CN" sz="1700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50"/>
            <a:ext cx="9144000" cy="2088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6981"/>
            <a:ext cx="9144000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6816" y="1518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推送进阶</a:t>
            </a:r>
            <a:endParaRPr lang="en-US" altLang="zh-CN" dirty="0"/>
          </a:p>
        </p:txBody>
      </p:sp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0" y="793790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(</a:t>
            </a:r>
            <a:r>
              <a:rPr kumimoji="1" lang="zh-CN" altLang="en-US" b="1" dirty="0" smtClean="0"/>
              <a:t>一</a:t>
            </a:r>
            <a:r>
              <a:rPr kumimoji="1" lang="en-US" altLang="zh-CN" b="1" dirty="0" smtClean="0"/>
              <a:t>)</a:t>
            </a:r>
            <a:r>
              <a:rPr kumimoji="1" lang="zh-CN" altLang="en-US" b="1" dirty="0" smtClean="0"/>
              <a:t> 通知的管理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        </a:t>
            </a:r>
            <a:r>
              <a:rPr kumimoji="1" lang="en-US" altLang="zh-CN" b="1" dirty="0" smtClean="0"/>
              <a:t>(1)</a:t>
            </a:r>
            <a:r>
              <a:rPr kumimoji="1" lang="zh-CN" altLang="en-US" b="1" dirty="0" smtClean="0"/>
              <a:t>更新通知</a:t>
            </a:r>
            <a:endParaRPr kumimoji="1" lang="en-US" altLang="zh-CN" b="1" dirty="0" smtClean="0"/>
          </a:p>
          <a:p>
            <a:r>
              <a:rPr lang="zh-CN" altLang="en-US" dirty="0" smtClean="0"/>
              <a:t>        创建</a:t>
            </a:r>
            <a:r>
              <a:rPr lang="zh-CN" altLang="en-US" dirty="0"/>
              <a:t>一个</a:t>
            </a:r>
            <a:r>
              <a:rPr lang="en-US" altLang="zh-CN" dirty="0" err="1"/>
              <a:t>UNNotificationRequest</a:t>
            </a:r>
            <a:r>
              <a:rPr lang="zh-CN" altLang="en-US" dirty="0"/>
              <a:t>类的实例，一定要为它设置</a:t>
            </a:r>
            <a:r>
              <a:rPr lang="en-US" altLang="zh-CN" dirty="0"/>
              <a:t>identifier, </a:t>
            </a:r>
            <a:r>
              <a:rPr lang="zh-CN" altLang="en-US" dirty="0"/>
              <a:t>在后面的查找，更新， 删除通知，这个标识</a:t>
            </a:r>
            <a:r>
              <a:rPr lang="zh-CN" altLang="en-US" dirty="0" smtClean="0"/>
              <a:t>是用</a:t>
            </a:r>
            <a:r>
              <a:rPr lang="zh-CN" altLang="en-US" dirty="0"/>
              <a:t>来区分这个通知与其他</a:t>
            </a:r>
            <a:r>
              <a:rPr lang="zh-CN" altLang="en-US" dirty="0" smtClean="0"/>
              <a:t>通知的</a:t>
            </a:r>
            <a:r>
              <a:rPr lang="en-US" altLang="zh-CN" dirty="0" smtClean="0"/>
              <a:t>.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   把</a:t>
            </a:r>
            <a:r>
              <a:rPr lang="en-US" altLang="zh-CN" dirty="0"/>
              <a:t>request</a:t>
            </a:r>
            <a:r>
              <a:rPr lang="zh-CN" altLang="en-US" dirty="0"/>
              <a:t>加到</a:t>
            </a:r>
            <a:r>
              <a:rPr lang="en-US" altLang="zh-CN" dirty="0" err="1"/>
              <a:t>UNUserNotificationCenter</a:t>
            </a:r>
            <a:r>
              <a:rPr lang="zh-CN" altLang="en-US" dirty="0"/>
              <a:t>， 并设置触发器，等待触发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如果另一个</a:t>
            </a:r>
            <a:r>
              <a:rPr lang="en-US" altLang="zh-CN" dirty="0"/>
              <a:t>request</a:t>
            </a:r>
            <a:r>
              <a:rPr lang="zh-CN" altLang="en-US" dirty="0"/>
              <a:t>具有和之前</a:t>
            </a:r>
            <a:r>
              <a:rPr lang="en-US" altLang="zh-CN" dirty="0"/>
              <a:t>request</a:t>
            </a:r>
            <a:r>
              <a:rPr lang="zh-CN" altLang="en-US" dirty="0"/>
              <a:t>相同的标识，不同的内容， 可以达到更新通知的</a:t>
            </a:r>
            <a:r>
              <a:rPr lang="zh-CN" altLang="en-US" dirty="0" smtClean="0"/>
              <a:t>目的</a:t>
            </a:r>
            <a:r>
              <a:rPr lang="en-US" altLang="zh-CN" dirty="0" smtClean="0"/>
              <a:t>.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这里有一点需要注意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如果两个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的标识相同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并且在第一个通知尚未触发时发出第二个通知的请求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那么第一个通知将不会显示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直接显示第二条通知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将第一条覆盖了</a:t>
            </a:r>
            <a:r>
              <a:rPr kumimoji="1" lang="en-US" altLang="zh-CN" dirty="0" smtClean="0"/>
              <a:t>).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b="1" dirty="0" smtClean="0"/>
              <a:t>(2)</a:t>
            </a:r>
            <a:r>
              <a:rPr kumimoji="1" lang="zh-CN" altLang="en-US" b="1" dirty="0" smtClean="0"/>
              <a:t>删除通知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</a:t>
            </a:r>
            <a:r>
              <a:rPr kumimoji="1" lang="zh-CN" altLang="en-US" dirty="0" smtClean="0"/>
              <a:t>调用</a:t>
            </a:r>
            <a:r>
              <a:rPr lang="en-US" altLang="zh-CN" dirty="0" err="1" smtClean="0"/>
              <a:t>UNUserNotificationCenter</a:t>
            </a:r>
            <a:r>
              <a:rPr lang="zh-CN" altLang="en-US" dirty="0" smtClean="0"/>
              <a:t>对应的方法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可以删除特定的通知</a:t>
            </a:r>
            <a:r>
              <a:rPr lang="en-US" altLang="zh-CN" dirty="0" smtClean="0"/>
              <a:t>:</a:t>
            </a:r>
          </a:p>
          <a:p>
            <a:r>
              <a:rPr kumimoji="1" lang="en-US" altLang="zh-CN" dirty="0"/>
              <a:t>	</a:t>
            </a:r>
            <a:r>
              <a:rPr lang="en-US" altLang="zh-CN" dirty="0" err="1" smtClean="0"/>
              <a:t>removePendingNotificationRequestsWithIdentifiers</a:t>
            </a:r>
            <a:r>
              <a:rPr lang="en-US" altLang="zh-CN" dirty="0"/>
              <a:t>: //</a:t>
            </a:r>
            <a:r>
              <a:rPr lang="zh-CN" altLang="en-US" dirty="0"/>
              <a:t>删除特定等待递送的通知</a:t>
            </a:r>
            <a:r>
              <a:rPr lang="en-US" altLang="zh-CN" dirty="0"/>
              <a:t>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removeAllPendingNotificationRequests</a:t>
            </a:r>
            <a:r>
              <a:rPr lang="en-US" altLang="zh-CN" dirty="0" smtClean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删除所有等待递送的通知</a:t>
            </a:r>
            <a:r>
              <a:rPr lang="en-US" altLang="zh-CN" dirty="0"/>
              <a:t>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removeDeliveredNotificationsWithIdentifiers</a:t>
            </a:r>
            <a:r>
              <a:rPr lang="en-US" altLang="zh-CN" dirty="0"/>
              <a:t>: //</a:t>
            </a:r>
            <a:r>
              <a:rPr lang="zh-CN" altLang="en-US" dirty="0"/>
              <a:t>删除特定已经递送的通知</a:t>
            </a:r>
            <a:r>
              <a:rPr lang="en-US" altLang="zh-CN" dirty="0"/>
              <a:t>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removeAllDeliveredNotifications</a:t>
            </a:r>
            <a:r>
              <a:rPr lang="en-US" altLang="zh-CN" dirty="0" smtClean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删除已经递送的通知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259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3"/>
          <p:cNvSpPr txBox="1">
            <a:spLocks/>
          </p:cNvSpPr>
          <p:nvPr/>
        </p:nvSpPr>
        <p:spPr>
          <a:xfrm>
            <a:off x="831641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9144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        </a:t>
            </a:r>
            <a:r>
              <a:rPr kumimoji="1" lang="en-US" altLang="zh-CN" b="1" dirty="0" smtClean="0"/>
              <a:t>(3)</a:t>
            </a:r>
            <a:r>
              <a:rPr kumimoji="1" lang="zh-CN" altLang="en-US" b="1" dirty="0" smtClean="0"/>
              <a:t>查找通知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        </a:t>
            </a:r>
            <a:r>
              <a:rPr kumimoji="1" lang="zh-CN" altLang="en-US" dirty="0" smtClean="0"/>
              <a:t>这里只能获取所有的等待递送的通知和已经递送的通知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然后手动搜索特定的通知内容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b="1" dirty="0" smtClean="0"/>
          </a:p>
          <a:p>
            <a:r>
              <a:rPr kumimoji="1" lang="en-US" altLang="zh-CN" b="1" dirty="0" smtClean="0"/>
              <a:t>(</a:t>
            </a:r>
            <a:r>
              <a:rPr kumimoji="1" lang="zh-CN" altLang="en-US" b="1" dirty="0" smtClean="0"/>
              <a:t>二</a:t>
            </a:r>
            <a:r>
              <a:rPr kumimoji="1" lang="en-US" altLang="zh-CN" b="1" dirty="0" smtClean="0"/>
              <a:t>)</a:t>
            </a:r>
            <a:r>
              <a:rPr kumimoji="1" lang="zh-CN" altLang="en-US" b="1" dirty="0"/>
              <a:t> </a:t>
            </a:r>
            <a:r>
              <a:rPr kumimoji="1" lang="zh-CN" altLang="en-US" b="1" dirty="0" smtClean="0"/>
              <a:t>通知附件</a:t>
            </a:r>
            <a:endParaRPr kumimoji="1" lang="en-US" altLang="zh-CN" b="1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在</a:t>
            </a:r>
            <a:r>
              <a:rPr lang="en-US" altLang="zh-CN" dirty="0" err="1"/>
              <a:t>UNNotificationContent</a:t>
            </a:r>
            <a:r>
              <a:rPr lang="zh-CN" altLang="en-US" dirty="0"/>
              <a:t>类中，有个附件数组的属性，这就</a:t>
            </a:r>
            <a:r>
              <a:rPr lang="zh-CN" altLang="en-US" dirty="0" smtClean="0"/>
              <a:t>是包含</a:t>
            </a:r>
            <a:r>
              <a:rPr lang="en-US" altLang="zh-CN" dirty="0" err="1" smtClean="0"/>
              <a:t>UNNotificationAttachment</a:t>
            </a:r>
            <a:r>
              <a:rPr lang="zh-CN" altLang="en-US" dirty="0"/>
              <a:t>类的数组</a:t>
            </a:r>
            <a:r>
              <a:rPr lang="zh-CN" altLang="en-US" dirty="0" smtClean="0"/>
              <a:t>了</a:t>
            </a:r>
            <a:r>
              <a:rPr lang="en-US" altLang="zh-CN" dirty="0" smtClean="0"/>
              <a:t>,</a:t>
            </a:r>
            <a:r>
              <a:rPr lang="zh-CN" altLang="en-US" dirty="0"/>
              <a:t>可以包含音频，图像或视频内容，并且可以将其内容显示出来的通知。使用本地通知时，可以在通知创建时，将附件加入即可。对于远程通知，则必须实现使用</a:t>
            </a:r>
            <a:r>
              <a:rPr lang="en-US" altLang="zh-CN" dirty="0" err="1"/>
              <a:t>UNNotificationServiceExtension</a:t>
            </a:r>
            <a:r>
              <a:rPr lang="zh-CN" altLang="en-US" dirty="0"/>
              <a:t>类通知服务扩展。</a:t>
            </a:r>
            <a:endParaRPr kumimoji="1" lang="en-US" altLang="zh-CN" b="1" dirty="0" smtClean="0"/>
          </a:p>
          <a:p>
            <a:r>
              <a:rPr kumimoji="1" lang="en-US" altLang="zh-CN" b="1" dirty="0"/>
              <a:t>	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843558"/>
            <a:ext cx="7033847" cy="20287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219822"/>
            <a:ext cx="5580112" cy="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国美互联网_优化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 defTabSz="914400">
          <a:defRPr kumimoji="0" sz="1800" b="0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国美互联网_优化</Template>
  <TotalTime>5232</TotalTime>
  <Words>923</Words>
  <Application>Microsoft Macintosh PowerPoint</Application>
  <PresentationFormat>全屏显示(16:9)</PresentationFormat>
  <Paragraphs>162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-apple-system</vt:lpstr>
      <vt:lpstr>Calibri</vt:lpstr>
      <vt:lpstr>Franklin Gothic Book</vt:lpstr>
      <vt:lpstr>Franklin Gothic Medium</vt:lpstr>
      <vt:lpstr>Helvetica Neue</vt:lpstr>
      <vt:lpstr>Mangal</vt:lpstr>
      <vt:lpstr>黑体</vt:lpstr>
      <vt:lpstr>宋体</vt:lpstr>
      <vt:lpstr>微软雅黑</vt:lpstr>
      <vt:lpstr>Arial</vt:lpstr>
      <vt:lpstr>国美互联网_优化</vt:lpstr>
      <vt:lpstr>iOS10特性: 推送通知扩展 NSNotification Service/Content Extension</vt:lpstr>
      <vt:lpstr>目录</vt:lpstr>
      <vt:lpstr>1.iOS推送基础</vt:lpstr>
      <vt:lpstr>PowerPoint 演示文稿</vt:lpstr>
      <vt:lpstr>PowerPoint 演示文稿</vt:lpstr>
      <vt:lpstr>PowerPoint 演示文稿</vt:lpstr>
      <vt:lpstr>PowerPoint 演示文稿</vt:lpstr>
      <vt:lpstr>2.推送进阶</vt:lpstr>
      <vt:lpstr>PowerPoint 演示文稿</vt:lpstr>
      <vt:lpstr>PowerPoint 演示文稿</vt:lpstr>
      <vt:lpstr>附件的选项属性: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国美互联网PPT模版（微软雅黑40） </dc:title>
  <dc:creator>wangtingting-ds(王婷婷.美信品牌中心.总监)</dc:creator>
  <cp:lastModifiedBy>Microsoft Office 用户</cp:lastModifiedBy>
  <cp:revision>196</cp:revision>
  <dcterms:created xsi:type="dcterms:W3CDTF">2016-11-29T04:08:00Z</dcterms:created>
  <dcterms:modified xsi:type="dcterms:W3CDTF">2017-03-03T09:00:04Z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